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  <p:sldId id="354" r:id="rId100"/>
    <p:sldId id="355" r:id="rId101"/>
    <p:sldId id="356" r:id="rId102"/>
    <p:sldId id="357" r:id="rId103"/>
    <p:sldId id="358" r:id="rId104"/>
    <p:sldId id="359" r:id="rId105"/>
    <p:sldId id="360" r:id="rId106"/>
    <p:sldId id="361" r:id="rId107"/>
    <p:sldId id="362" r:id="rId108"/>
    <p:sldId id="363" r:id="rId109"/>
    <p:sldId id="364" r:id="rId110"/>
    <p:sldId id="365" r:id="rId111"/>
    <p:sldId id="366" r:id="rId112"/>
    <p:sldId id="367" r:id="rId113"/>
    <p:sldId id="368" r:id="rId114"/>
    <p:sldId id="369" r:id="rId115"/>
    <p:sldId id="370" r:id="rId116"/>
    <p:sldId id="371" r:id="rId117"/>
    <p:sldId id="372" r:id="rId118"/>
    <p:sldId id="373" r:id="rId119"/>
    <p:sldId id="374" r:id="rId120"/>
    <p:sldId id="375" r:id="rId121"/>
    <p:sldId id="376" r:id="rId122"/>
    <p:sldId id="377" r:id="rId123"/>
    <p:sldId id="378" r:id="rId124"/>
    <p:sldId id="379" r:id="rId125"/>
    <p:sldId id="380" r:id="rId126"/>
    <p:sldId id="381" r:id="rId127"/>
    <p:sldId id="382" r:id="rId128"/>
    <p:sldId id="383" r:id="rId129"/>
    <p:sldId id="384" r:id="rId130"/>
    <p:sldId id="385" r:id="rId131"/>
    <p:sldId id="386" r:id="rId132"/>
    <p:sldId id="387" r:id="rId133"/>
    <p:sldId id="388" r:id="rId134"/>
    <p:sldId id="389" r:id="rId135"/>
    <p:sldId id="390" r:id="rId136"/>
    <p:sldId id="391" r:id="rId137"/>
    <p:sldId id="392" r:id="rId138"/>
    <p:sldId id="393" r:id="rId139"/>
    <p:sldId id="394" r:id="rId140"/>
    <p:sldId id="395" r:id="rId141"/>
    <p:sldId id="396" r:id="rId142"/>
    <p:sldId id="397" r:id="rId143"/>
    <p:sldId id="398" r:id="rId144"/>
    <p:sldId id="399" r:id="rId145"/>
    <p:sldId id="400" r:id="rId146"/>
    <p:sldId id="401" r:id="rId147"/>
    <p:sldId id="402" r:id="rId148"/>
    <p:sldId id="403" r:id="rId149"/>
    <p:sldId id="404" r:id="rId150"/>
    <p:sldId id="405" r:id="rId151"/>
    <p:sldId id="406" r:id="rId152"/>
    <p:sldId id="407" r:id="rId153"/>
    <p:sldId id="408" r:id="rId154"/>
    <p:sldId id="409" r:id="rId155"/>
    <p:sldId id="410" r:id="rId156"/>
    <p:sldId id="411" r:id="rId157"/>
    <p:sldId id="412" r:id="rId158"/>
    <p:sldId id="413" r:id="rId159"/>
    <p:sldId id="414" r:id="rId160"/>
    <p:sldId id="415" r:id="rId161"/>
    <p:sldId id="416" r:id="rId162"/>
    <p:sldId id="417" r:id="rId163"/>
    <p:sldId id="418" r:id="rId164"/>
    <p:sldId id="419" r:id="rId165"/>
    <p:sldId id="420" r:id="rId166"/>
    <p:sldId id="421" r:id="rId167"/>
    <p:sldId id="422" r:id="rId168"/>
    <p:sldId id="423" r:id="rId169"/>
    <p:sldId id="424" r:id="rId170"/>
    <p:sldId id="425" r:id="rId171"/>
    <p:sldId id="426" r:id="rId172"/>
    <p:sldId id="427" r:id="rId173"/>
    <p:sldId id="428" r:id="rId174"/>
    <p:sldId id="429" r:id="rId175"/>
  </p:sldIdLst>
  <p:sldSz cx="7556500" cy="10693400"/>
  <p:notesSz cx="7556500" cy="106934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0" d="100"/>
          <a:sy n="70" d="100"/>
        </p:scale>
        <p:origin x="3132" y="90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viewProps" Target="viewProps.xml"/><Relationship Id="rId172" Type="http://schemas.openxmlformats.org/officeDocument/2006/relationships/slide" Target="slides/slide17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theme" Target="theme/theme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tableStyles" Target="tableStyle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presProps" Target="presProps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" Type="http://schemas.openxmlformats.org/officeDocument/2006/relationships/slideMaster" Target="slideMasters/slideMaster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66737" y="3314954"/>
            <a:ext cx="6423025" cy="22456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33475" y="5988304"/>
            <a:ext cx="5289550" cy="2673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‹#›</a:t>
            </a:fld>
            <a:r>
              <a:rPr dirty="0"/>
              <a:t>/174</a:t>
            </a: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‹#›</a:t>
            </a:fld>
            <a:r>
              <a:rPr dirty="0"/>
              <a:t>/174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377825" y="2459482"/>
            <a:ext cx="3287077" cy="70576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3891597" y="2459482"/>
            <a:ext cx="3287077" cy="70576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‹#›</a:t>
            </a:fld>
            <a:r>
              <a:rPr dirty="0"/>
              <a:t>/174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‹#›</a:t>
            </a:fld>
            <a:r>
              <a:rPr dirty="0"/>
              <a:t>/174</a:t>
            </a: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‹#›</a:t>
            </a:fld>
            <a:r>
              <a:rPr dirty="0"/>
              <a:t>/174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77825" y="427736"/>
            <a:ext cx="6800850" cy="17109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77825" y="2459482"/>
            <a:ext cx="6800850" cy="70576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811015" y="10088429"/>
            <a:ext cx="1008379" cy="16573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526795" y="10088429"/>
            <a:ext cx="600710" cy="16573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6510528" y="10088429"/>
            <a:ext cx="508634" cy="16573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‹#›</a:t>
            </a:fld>
            <a:r>
              <a:rPr dirty="0"/>
              <a:t>/174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5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5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5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5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5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494791" y="1521968"/>
            <a:ext cx="6569075" cy="201168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230504" marR="224790" indent="-6350">
              <a:lnSpc>
                <a:spcPts val="1370"/>
              </a:lnSpc>
              <a:spcBef>
                <a:spcPts val="200"/>
              </a:spcBef>
            </a:pPr>
            <a:r>
              <a:rPr sz="1200" b="1" spc="-5" dirty="0">
                <a:solidFill>
                  <a:srgbClr val="0F6BBF"/>
                </a:solidFill>
                <a:latin typeface="Times New Roman"/>
                <a:cs typeface="Times New Roman"/>
              </a:rPr>
              <a:t>Приказ Федерального </a:t>
            </a:r>
            <a:r>
              <a:rPr sz="1200" b="1" dirty="0">
                <a:solidFill>
                  <a:srgbClr val="0F6BBF"/>
                </a:solidFill>
                <a:latin typeface="Times New Roman"/>
                <a:cs typeface="Times New Roman"/>
              </a:rPr>
              <a:t>агентства воздушного </a:t>
            </a:r>
            <a:r>
              <a:rPr sz="1200" b="1" spc="-5" dirty="0">
                <a:solidFill>
                  <a:srgbClr val="0F6BBF"/>
                </a:solidFill>
                <a:latin typeface="Times New Roman"/>
                <a:cs typeface="Times New Roman"/>
              </a:rPr>
              <a:t>транспорта </a:t>
            </a:r>
            <a:r>
              <a:rPr sz="1200" b="1" dirty="0">
                <a:solidFill>
                  <a:srgbClr val="0F6BBF"/>
                </a:solidFill>
                <a:latin typeface="Times New Roman"/>
                <a:cs typeface="Times New Roman"/>
              </a:rPr>
              <a:t>от 19 </a:t>
            </a:r>
            <a:r>
              <a:rPr sz="1200" b="1" spc="-5" dirty="0">
                <a:solidFill>
                  <a:srgbClr val="0F6BBF"/>
                </a:solidFill>
                <a:latin typeface="Times New Roman"/>
                <a:cs typeface="Times New Roman"/>
              </a:rPr>
              <a:t>июня </a:t>
            </a:r>
            <a:r>
              <a:rPr sz="1200" b="1" dirty="0">
                <a:solidFill>
                  <a:srgbClr val="0F6BBF"/>
                </a:solidFill>
                <a:latin typeface="Times New Roman"/>
                <a:cs typeface="Times New Roman"/>
              </a:rPr>
              <a:t>2023 </a:t>
            </a:r>
            <a:r>
              <a:rPr sz="1200" b="1" spc="-5" dirty="0">
                <a:solidFill>
                  <a:srgbClr val="0F6BBF"/>
                </a:solidFill>
                <a:latin typeface="Times New Roman"/>
                <a:cs typeface="Times New Roman"/>
              </a:rPr>
              <a:t>г. </a:t>
            </a:r>
            <a:r>
              <a:rPr sz="1200" b="1" dirty="0">
                <a:solidFill>
                  <a:srgbClr val="0F6BBF"/>
                </a:solidFill>
                <a:latin typeface="Times New Roman"/>
                <a:cs typeface="Times New Roman"/>
              </a:rPr>
              <a:t>N 411-П </a:t>
            </a:r>
            <a:r>
              <a:rPr sz="1200" b="1" spc="-5" dirty="0">
                <a:solidFill>
                  <a:srgbClr val="0F6BBF"/>
                </a:solidFill>
                <a:latin typeface="Times New Roman"/>
                <a:cs typeface="Times New Roman"/>
              </a:rPr>
              <a:t>"Об  </a:t>
            </a:r>
            <a:r>
              <a:rPr sz="1200" b="1" dirty="0">
                <a:solidFill>
                  <a:srgbClr val="0F6BBF"/>
                </a:solidFill>
                <a:latin typeface="Times New Roman"/>
                <a:cs typeface="Times New Roman"/>
              </a:rPr>
              <a:t>установлении </a:t>
            </a:r>
            <a:r>
              <a:rPr sz="1200" b="1" spc="-5" dirty="0">
                <a:solidFill>
                  <a:srgbClr val="0F6BBF"/>
                </a:solidFill>
                <a:latin typeface="Times New Roman"/>
                <a:cs typeface="Times New Roman"/>
              </a:rPr>
              <a:t>приаэродромной территории </a:t>
            </a:r>
            <a:r>
              <a:rPr sz="1200" b="1" dirty="0">
                <a:solidFill>
                  <a:srgbClr val="0F6BBF"/>
                </a:solidFill>
                <a:latin typeface="Times New Roman"/>
                <a:cs typeface="Times New Roman"/>
              </a:rPr>
              <a:t>аэродрома </a:t>
            </a:r>
            <a:r>
              <a:rPr sz="1200" b="1" spc="-5" dirty="0">
                <a:solidFill>
                  <a:srgbClr val="0F6BBF"/>
                </a:solidFill>
                <a:latin typeface="Times New Roman"/>
                <a:cs typeface="Times New Roman"/>
              </a:rPr>
              <a:t>гражданской </a:t>
            </a:r>
            <a:r>
              <a:rPr sz="1200" b="1" dirty="0">
                <a:solidFill>
                  <a:srgbClr val="0F6BBF"/>
                </a:solidFill>
                <a:latin typeface="Times New Roman"/>
                <a:cs typeface="Times New Roman"/>
              </a:rPr>
              <a:t>авиации</a:t>
            </a:r>
            <a:r>
              <a:rPr sz="1200" b="1" spc="60" dirty="0">
                <a:solidFill>
                  <a:srgbClr val="0F6BBF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0F6BBF"/>
                </a:solidFill>
                <a:latin typeface="Times New Roman"/>
                <a:cs typeface="Times New Roman"/>
              </a:rPr>
              <a:t>Когалым"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600">
              <a:latin typeface="Times New Roman"/>
              <a:cs typeface="Times New Roman"/>
            </a:endParaRPr>
          </a:p>
          <a:p>
            <a:pPr marL="12700" marR="5080" indent="457200" algn="just">
              <a:lnSpc>
                <a:spcPts val="1370"/>
              </a:lnSpc>
              <a:spcBef>
                <a:spcPts val="5"/>
              </a:spcBef>
            </a:pPr>
            <a:r>
              <a:rPr sz="1200" spc="-1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соответствии со статьей </a:t>
            </a:r>
            <a:r>
              <a:rPr sz="1200" dirty="0">
                <a:latin typeface="Times New Roman"/>
                <a:cs typeface="Times New Roman"/>
              </a:rPr>
              <a:t>47 </a:t>
            </a:r>
            <a:r>
              <a:rPr sz="1200" spc="-5" dirty="0">
                <a:latin typeface="Times New Roman"/>
                <a:cs typeface="Times New Roman"/>
              </a:rPr>
              <a:t>Воздушного кодекса Российской </a:t>
            </a:r>
            <a:r>
              <a:rPr sz="1200" dirty="0">
                <a:latin typeface="Times New Roman"/>
                <a:cs typeface="Times New Roman"/>
              </a:rPr>
              <a:t>Федерации, </a:t>
            </a:r>
            <a:r>
              <a:rPr sz="1200" spc="-5" dirty="0">
                <a:latin typeface="Times New Roman"/>
                <a:cs typeface="Times New Roman"/>
              </a:rPr>
              <a:t>подпунктом "в"  пункта </a:t>
            </a:r>
            <a:r>
              <a:rPr sz="1200" dirty="0">
                <a:latin typeface="Times New Roman"/>
                <a:cs typeface="Times New Roman"/>
              </a:rPr>
              <a:t>2 </a:t>
            </a:r>
            <a:r>
              <a:rPr sz="1200" spc="-5" dirty="0">
                <a:latin typeface="Times New Roman"/>
                <a:cs typeface="Times New Roman"/>
              </a:rPr>
              <a:t>Положения </a:t>
            </a:r>
            <a:r>
              <a:rPr sz="1200" dirty="0">
                <a:latin typeface="Times New Roman"/>
                <a:cs typeface="Times New Roman"/>
              </a:rPr>
              <a:t>о </a:t>
            </a:r>
            <a:r>
              <a:rPr sz="1200" spc="-5" dirty="0">
                <a:latin typeface="Times New Roman"/>
                <a:cs typeface="Times New Roman"/>
              </a:rPr>
              <a:t>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территории, утвержденного </a:t>
            </a:r>
            <a:r>
              <a:rPr sz="1200" spc="-5" dirty="0">
                <a:latin typeface="Times New Roman"/>
                <a:cs typeface="Times New Roman"/>
              </a:rPr>
              <a:t>постановлением Правительства  Российской </a:t>
            </a:r>
            <a:r>
              <a:rPr sz="1200" dirty="0">
                <a:latin typeface="Times New Roman"/>
                <a:cs typeface="Times New Roman"/>
              </a:rPr>
              <a:t>Федерации от 2 </a:t>
            </a:r>
            <a:r>
              <a:rPr sz="1200" spc="-5" dirty="0">
                <a:latin typeface="Times New Roman"/>
                <a:cs typeface="Times New Roman"/>
              </a:rPr>
              <a:t>декабря </a:t>
            </a:r>
            <a:r>
              <a:rPr sz="1200" dirty="0">
                <a:latin typeface="Times New Roman"/>
                <a:cs typeface="Times New Roman"/>
              </a:rPr>
              <a:t>2017 </a:t>
            </a:r>
            <a:r>
              <a:rPr sz="1200" spc="-5" dirty="0">
                <a:latin typeface="Times New Roman"/>
                <a:cs typeface="Times New Roman"/>
              </a:rPr>
              <a:t>г. </a:t>
            </a:r>
            <a:r>
              <a:rPr sz="1200" dirty="0">
                <a:latin typeface="Times New Roman"/>
                <a:cs typeface="Times New Roman"/>
              </a:rPr>
              <a:t>N 1460,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приказываю:</a:t>
            </a:r>
            <a:endParaRPr sz="1200">
              <a:latin typeface="Times New Roman"/>
              <a:cs typeface="Times New Roman"/>
            </a:endParaRPr>
          </a:p>
          <a:p>
            <a:pPr marL="680085" indent="-211454" algn="just">
              <a:lnSpc>
                <a:spcPts val="1295"/>
              </a:lnSpc>
              <a:buAutoNum type="arabicPeriod"/>
              <a:tabLst>
                <a:tab pos="680720" algn="l"/>
              </a:tabLst>
            </a:pPr>
            <a:r>
              <a:rPr sz="1200" dirty="0">
                <a:latin typeface="Times New Roman"/>
                <a:cs typeface="Times New Roman"/>
              </a:rPr>
              <a:t>Установить </a:t>
            </a:r>
            <a:r>
              <a:rPr sz="1200" spc="-5" dirty="0">
                <a:latin typeface="Times New Roman"/>
                <a:cs typeface="Times New Roman"/>
              </a:rPr>
              <a:t>приаэродромную </a:t>
            </a:r>
            <a:r>
              <a:rPr sz="1200" dirty="0">
                <a:latin typeface="Times New Roman"/>
                <a:cs typeface="Times New Roman"/>
              </a:rPr>
              <a:t>территорию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Когалым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370"/>
              </a:lnSpc>
            </a:pPr>
            <a:r>
              <a:rPr sz="1200" spc="-5" dirty="0">
                <a:latin typeface="Times New Roman"/>
                <a:cs typeface="Times New Roman"/>
              </a:rPr>
              <a:t>согласно приложению </a:t>
            </a:r>
            <a:r>
              <a:rPr sz="1200" dirty="0">
                <a:latin typeface="Times New Roman"/>
                <a:cs typeface="Times New Roman"/>
              </a:rPr>
              <a:t>к </a:t>
            </a:r>
            <a:r>
              <a:rPr sz="1200" spc="-5" dirty="0">
                <a:latin typeface="Times New Roman"/>
                <a:cs typeface="Times New Roman"/>
              </a:rPr>
              <a:t>настоящему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приказу.</a:t>
            </a:r>
            <a:endParaRPr sz="1200">
              <a:latin typeface="Times New Roman"/>
              <a:cs typeface="Times New Roman"/>
            </a:endParaRPr>
          </a:p>
          <a:p>
            <a:pPr marL="12700" marR="5715" indent="457200" algn="just">
              <a:lnSpc>
                <a:spcPts val="1370"/>
              </a:lnSpc>
              <a:spcBef>
                <a:spcPts val="65"/>
              </a:spcBef>
              <a:buAutoNum type="arabicPeriod" startAt="2"/>
              <a:tabLst>
                <a:tab pos="668020" algn="l"/>
              </a:tabLst>
            </a:pPr>
            <a:r>
              <a:rPr sz="1200" spc="-5" dirty="0">
                <a:latin typeface="Times New Roman"/>
                <a:cs typeface="Times New Roman"/>
              </a:rPr>
              <a:t>Настоящий приказ действует </a:t>
            </a:r>
            <a:r>
              <a:rPr sz="1200" dirty="0">
                <a:latin typeface="Times New Roman"/>
                <a:cs typeface="Times New Roman"/>
              </a:rPr>
              <a:t>в течение </a:t>
            </a:r>
            <a:r>
              <a:rPr sz="1200" spc="-5" dirty="0">
                <a:latin typeface="Times New Roman"/>
                <a:cs typeface="Times New Roman"/>
              </a:rPr>
              <a:t>срока, </a:t>
            </a:r>
            <a:r>
              <a:rPr sz="1200" dirty="0">
                <a:latin typeface="Times New Roman"/>
                <a:cs typeface="Times New Roman"/>
              </a:rPr>
              <a:t>указанного в </a:t>
            </a:r>
            <a:r>
              <a:rPr sz="1200" spc="-5" dirty="0">
                <a:latin typeface="Times New Roman"/>
                <a:cs typeface="Times New Roman"/>
              </a:rPr>
              <a:t>пункте </a:t>
            </a:r>
            <a:r>
              <a:rPr sz="1200" dirty="0">
                <a:latin typeface="Times New Roman"/>
                <a:cs typeface="Times New Roman"/>
              </a:rPr>
              <a:t>4 </a:t>
            </a:r>
            <a:r>
              <a:rPr sz="1200" spc="-5" dirty="0">
                <a:latin typeface="Times New Roman"/>
                <a:cs typeface="Times New Roman"/>
              </a:rPr>
              <a:t>постановления  Правительства Российской </a:t>
            </a:r>
            <a:r>
              <a:rPr sz="1200" dirty="0">
                <a:latin typeface="Times New Roman"/>
                <a:cs typeface="Times New Roman"/>
              </a:rPr>
              <a:t>Федерации от 2 </a:t>
            </a:r>
            <a:r>
              <a:rPr sz="1200" spc="-5" dirty="0">
                <a:latin typeface="Times New Roman"/>
                <a:cs typeface="Times New Roman"/>
              </a:rPr>
              <a:t>декабря </a:t>
            </a:r>
            <a:r>
              <a:rPr sz="1200" dirty="0">
                <a:latin typeface="Times New Roman"/>
                <a:cs typeface="Times New Roman"/>
              </a:rPr>
              <a:t>2017 </a:t>
            </a:r>
            <a:r>
              <a:rPr sz="1200" spc="-5" dirty="0">
                <a:latin typeface="Times New Roman"/>
                <a:cs typeface="Times New Roman"/>
              </a:rPr>
              <a:t>г. </a:t>
            </a:r>
            <a:r>
              <a:rPr sz="1200" dirty="0">
                <a:latin typeface="Times New Roman"/>
                <a:cs typeface="Times New Roman"/>
              </a:rPr>
              <a:t>N 1460 </a:t>
            </a:r>
            <a:r>
              <a:rPr sz="1200" spc="-5" dirty="0">
                <a:latin typeface="Times New Roman"/>
                <a:cs typeface="Times New Roman"/>
              </a:rPr>
              <a:t>"Об </a:t>
            </a:r>
            <a:r>
              <a:rPr sz="1200" dirty="0">
                <a:latin typeface="Times New Roman"/>
                <a:cs typeface="Times New Roman"/>
              </a:rPr>
              <a:t>утверждении </a:t>
            </a:r>
            <a:r>
              <a:rPr sz="1200" spc="-5" dirty="0">
                <a:latin typeface="Times New Roman"/>
                <a:cs typeface="Times New Roman"/>
              </a:rPr>
              <a:t>Положения </a:t>
            </a:r>
            <a:r>
              <a:rPr sz="1200" dirty="0">
                <a:latin typeface="Times New Roman"/>
                <a:cs typeface="Times New Roman"/>
              </a:rPr>
              <a:t>о  </a:t>
            </a:r>
            <a:r>
              <a:rPr sz="1200" spc="-5" dirty="0">
                <a:latin typeface="Times New Roman"/>
                <a:cs typeface="Times New Roman"/>
              </a:rPr>
              <a:t>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и </a:t>
            </a:r>
            <a:r>
              <a:rPr sz="1200" spc="-5" dirty="0">
                <a:latin typeface="Times New Roman"/>
                <a:cs typeface="Times New Roman"/>
              </a:rPr>
              <a:t>Правил </a:t>
            </a:r>
            <a:r>
              <a:rPr sz="1200" dirty="0">
                <a:latin typeface="Times New Roman"/>
                <a:cs typeface="Times New Roman"/>
              </a:rPr>
              <a:t>разрешения разногласий, </a:t>
            </a:r>
            <a:r>
              <a:rPr sz="1200" spc="-5" dirty="0">
                <a:latin typeface="Times New Roman"/>
                <a:cs typeface="Times New Roman"/>
              </a:rPr>
              <a:t>возникающих между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высшими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15" name="object 1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</a:t>
            </a:fld>
            <a:r>
              <a:rPr dirty="0"/>
              <a:t>/174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494791" y="3498595"/>
            <a:ext cx="47015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7950" algn="l"/>
                <a:tab pos="2159635" algn="l"/>
                <a:tab pos="3427729" algn="l"/>
                <a:tab pos="4032885" algn="l"/>
              </a:tabLst>
            </a:pPr>
            <a:r>
              <a:rPr sz="1200" spc="-5" dirty="0">
                <a:latin typeface="Times New Roman"/>
                <a:cs typeface="Times New Roman"/>
              </a:rPr>
              <a:t>исполнительным</a:t>
            </a:r>
            <a:r>
              <a:rPr sz="1200" dirty="0">
                <a:latin typeface="Times New Roman"/>
                <a:cs typeface="Times New Roman"/>
              </a:rPr>
              <a:t>и	органами	</a:t>
            </a:r>
            <a:r>
              <a:rPr sz="1200" spc="-5" dirty="0">
                <a:latin typeface="Times New Roman"/>
                <a:cs typeface="Times New Roman"/>
              </a:rPr>
              <a:t>государственно</a:t>
            </a:r>
            <a:r>
              <a:rPr sz="1200" dirty="0">
                <a:latin typeface="Times New Roman"/>
                <a:cs typeface="Times New Roman"/>
              </a:rPr>
              <a:t>й	</a:t>
            </a:r>
            <a:r>
              <a:rPr sz="1200" spc="-5" dirty="0">
                <a:latin typeface="Times New Roman"/>
                <a:cs typeface="Times New Roman"/>
              </a:rPr>
              <a:t>власт</a:t>
            </a:r>
            <a:r>
              <a:rPr sz="1200" dirty="0">
                <a:latin typeface="Times New Roman"/>
                <a:cs typeface="Times New Roman"/>
              </a:rPr>
              <a:t>и	</a:t>
            </a:r>
            <a:r>
              <a:rPr sz="1200" spc="-5" dirty="0">
                <a:latin typeface="Times New Roman"/>
                <a:cs typeface="Times New Roman"/>
              </a:rPr>
              <a:t>субъектов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94791" y="3498595"/>
            <a:ext cx="6567170" cy="38227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indent="4844415">
              <a:lnSpc>
                <a:spcPts val="1370"/>
              </a:lnSpc>
              <a:spcBef>
                <a:spcPts val="200"/>
              </a:spcBef>
              <a:tabLst>
                <a:tab pos="1477010" algn="l"/>
                <a:tab pos="2781300" algn="l"/>
                <a:tab pos="3779520" algn="l"/>
                <a:tab pos="4741545" algn="l"/>
                <a:tab pos="5791200" algn="l"/>
                <a:tab pos="5943600" algn="l"/>
              </a:tabLst>
            </a:pPr>
            <a:r>
              <a:rPr sz="1200" spc="-5" dirty="0">
                <a:latin typeface="Times New Roman"/>
                <a:cs typeface="Times New Roman"/>
              </a:rPr>
              <a:t>Российско</a:t>
            </a:r>
            <a:r>
              <a:rPr sz="1200" dirty="0">
                <a:latin typeface="Times New Roman"/>
                <a:cs typeface="Times New Roman"/>
              </a:rPr>
              <a:t>й	Федерации,  уполномоченными	</a:t>
            </a:r>
            <a:r>
              <a:rPr sz="1200" spc="-5" dirty="0">
                <a:latin typeface="Times New Roman"/>
                <a:cs typeface="Times New Roman"/>
              </a:rPr>
              <a:t>Правительство</a:t>
            </a:r>
            <a:r>
              <a:rPr sz="1200" dirty="0">
                <a:latin typeface="Times New Roman"/>
                <a:cs typeface="Times New Roman"/>
              </a:rPr>
              <a:t>м	</a:t>
            </a:r>
            <a:r>
              <a:rPr sz="1200" spc="-5" dirty="0">
                <a:latin typeface="Times New Roman"/>
                <a:cs typeface="Times New Roman"/>
              </a:rPr>
              <a:t>Российско</a:t>
            </a:r>
            <a:r>
              <a:rPr sz="1200" dirty="0">
                <a:latin typeface="Times New Roman"/>
                <a:cs typeface="Times New Roman"/>
              </a:rPr>
              <a:t>й	Федерации	</a:t>
            </a:r>
            <a:r>
              <a:rPr sz="1200" spc="-5" dirty="0">
                <a:latin typeface="Times New Roman"/>
                <a:cs typeface="Times New Roman"/>
              </a:rPr>
              <a:t>федеральным</a:t>
            </a:r>
            <a:r>
              <a:rPr sz="1200" dirty="0">
                <a:latin typeface="Times New Roman"/>
                <a:cs typeface="Times New Roman"/>
              </a:rPr>
              <a:t>и		органами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94791" y="3846068"/>
            <a:ext cx="6567805" cy="316484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algn="just">
              <a:lnSpc>
                <a:spcPts val="1370"/>
              </a:lnSpc>
              <a:spcBef>
                <a:spcPts val="200"/>
              </a:spcBef>
            </a:pPr>
            <a:r>
              <a:rPr sz="1200" spc="-5" dirty="0">
                <a:latin typeface="Times New Roman"/>
                <a:cs typeface="Times New Roman"/>
              </a:rPr>
              <a:t>исполнительной власти </a:t>
            </a:r>
            <a:r>
              <a:rPr sz="1200" dirty="0">
                <a:latin typeface="Times New Roman"/>
                <a:cs typeface="Times New Roman"/>
              </a:rPr>
              <a:t>и Федеральной </a:t>
            </a:r>
            <a:r>
              <a:rPr sz="1200" spc="-5" dirty="0">
                <a:latin typeface="Times New Roman"/>
                <a:cs typeface="Times New Roman"/>
              </a:rPr>
              <a:t>службой по надзору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сфере </a:t>
            </a:r>
            <a:r>
              <a:rPr sz="1200" dirty="0">
                <a:latin typeface="Times New Roman"/>
                <a:cs typeface="Times New Roman"/>
              </a:rPr>
              <a:t>защиты </a:t>
            </a:r>
            <a:r>
              <a:rPr sz="1200" spc="-5" dirty="0">
                <a:latin typeface="Times New Roman"/>
                <a:cs typeface="Times New Roman"/>
              </a:rPr>
              <a:t>прав потребителей </a:t>
            </a:r>
            <a:r>
              <a:rPr sz="1200" dirty="0">
                <a:latin typeface="Times New Roman"/>
                <a:cs typeface="Times New Roman"/>
              </a:rPr>
              <a:t>и  </a:t>
            </a:r>
            <a:r>
              <a:rPr sz="1200" spc="-5" dirty="0">
                <a:latin typeface="Times New Roman"/>
                <a:cs typeface="Times New Roman"/>
              </a:rPr>
              <a:t>благополучия человека при согласовании проекта акта </a:t>
            </a:r>
            <a:r>
              <a:rPr sz="1200" dirty="0">
                <a:latin typeface="Times New Roman"/>
                <a:cs typeface="Times New Roman"/>
              </a:rPr>
              <a:t>об установлении </a:t>
            </a:r>
            <a:r>
              <a:rPr sz="1200" spc="-5" dirty="0">
                <a:latin typeface="Times New Roman"/>
                <a:cs typeface="Times New Roman"/>
              </a:rPr>
              <a:t>приаэродромной  </a:t>
            </a:r>
            <a:r>
              <a:rPr sz="1200" dirty="0">
                <a:latin typeface="Times New Roman"/>
                <a:cs typeface="Times New Roman"/>
              </a:rPr>
              <a:t>территории и </a:t>
            </a:r>
            <a:r>
              <a:rPr sz="1200" spc="-5" dirty="0">
                <a:latin typeface="Times New Roman"/>
                <a:cs typeface="Times New Roman"/>
              </a:rPr>
              <a:t>при </a:t>
            </a:r>
            <a:r>
              <a:rPr sz="1200" dirty="0">
                <a:latin typeface="Times New Roman"/>
                <a:cs typeface="Times New Roman"/>
              </a:rPr>
              <a:t>определении </a:t>
            </a:r>
            <a:r>
              <a:rPr sz="1200" spc="-5" dirty="0">
                <a:latin typeface="Times New Roman"/>
                <a:cs typeface="Times New Roman"/>
              </a:rPr>
              <a:t>границ седьмой подзоны приаэродромной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территории".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550">
              <a:latin typeface="Times New Roman"/>
              <a:cs typeface="Times New Roman"/>
            </a:endParaRPr>
          </a:p>
          <a:p>
            <a:pPr marR="46355" algn="ctr">
              <a:lnSpc>
                <a:spcPct val="100000"/>
              </a:lnSpc>
              <a:tabLst>
                <a:tab pos="5542280" algn="l"/>
              </a:tabLst>
            </a:pPr>
            <a:r>
              <a:rPr sz="1200" spc="-5" dirty="0">
                <a:latin typeface="Times New Roman"/>
                <a:cs typeface="Times New Roman"/>
              </a:rPr>
              <a:t>Руководитель	А.В.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Нерадько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700">
              <a:latin typeface="Times New Roman"/>
              <a:cs typeface="Times New Roman"/>
            </a:endParaRPr>
          </a:p>
          <a:p>
            <a:pPr marL="12700" marR="3317875">
              <a:lnSpc>
                <a:spcPts val="1370"/>
              </a:lnSpc>
            </a:pPr>
            <a:r>
              <a:rPr sz="1200" spc="-5" dirty="0">
                <a:latin typeface="Times New Roman"/>
                <a:cs typeface="Times New Roman"/>
              </a:rPr>
              <a:t>Зарегистрировано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Минюсте РФ </a:t>
            </a:r>
            <a:r>
              <a:rPr sz="1200" dirty="0">
                <a:latin typeface="Times New Roman"/>
                <a:cs typeface="Times New Roman"/>
              </a:rPr>
              <a:t>17 </a:t>
            </a:r>
            <a:r>
              <a:rPr sz="1200" spc="-5" dirty="0">
                <a:latin typeface="Times New Roman"/>
                <a:cs typeface="Times New Roman"/>
              </a:rPr>
              <a:t>июля </a:t>
            </a:r>
            <a:r>
              <a:rPr sz="1200" dirty="0">
                <a:latin typeface="Times New Roman"/>
                <a:cs typeface="Times New Roman"/>
              </a:rPr>
              <a:t>2023 </a:t>
            </a:r>
            <a:r>
              <a:rPr sz="1200" spc="-5" dirty="0">
                <a:latin typeface="Times New Roman"/>
                <a:cs typeface="Times New Roman"/>
              </a:rPr>
              <a:t>г.  Регистрационный </a:t>
            </a:r>
            <a:r>
              <a:rPr sz="1200" dirty="0">
                <a:latin typeface="Times New Roman"/>
                <a:cs typeface="Times New Roman"/>
              </a:rPr>
              <a:t>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74312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5001895" marR="5715" indent="678180" algn="r">
              <a:lnSpc>
                <a:spcPts val="1370"/>
              </a:lnSpc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Приложение 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к </a:t>
            </a: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приказу</a:t>
            </a:r>
            <a:r>
              <a:rPr sz="1200" b="1" spc="-75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Росавиации</a:t>
            </a:r>
            <a:endParaRPr sz="1200">
              <a:latin typeface="Times New Roman"/>
              <a:cs typeface="Times New Roman"/>
            </a:endParaRPr>
          </a:p>
          <a:p>
            <a:pPr marR="6350" algn="r">
              <a:lnSpc>
                <a:spcPts val="1330"/>
              </a:lnSpc>
            </a:pP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от 19 </a:t>
            </a: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июня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2023 </a:t>
            </a: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г.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N</a:t>
            </a:r>
            <a:r>
              <a:rPr sz="1200" b="1" spc="-90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411-П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Приаэродромная территория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аэродрома </a:t>
            </a: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гражданской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авиации</a:t>
            </a:r>
            <a:r>
              <a:rPr sz="1200" b="1" spc="80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Когалым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2577465">
              <a:lnSpc>
                <a:spcPct val="100000"/>
              </a:lnSpc>
              <a:spcBef>
                <a:spcPts val="880"/>
              </a:spcBef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I. Общие</a:t>
            </a:r>
            <a:r>
              <a:rPr sz="1200" b="1" spc="-10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положения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94791" y="7215632"/>
            <a:ext cx="5883275" cy="556260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12700" marR="41275" indent="457200">
              <a:lnSpc>
                <a:spcPts val="1370"/>
              </a:lnSpc>
              <a:spcBef>
                <a:spcPts val="204"/>
              </a:spcBef>
              <a:buAutoNum type="arabicPeriod"/>
              <a:tabLst>
                <a:tab pos="718185" algn="l"/>
                <a:tab pos="718820" algn="l"/>
                <a:tab pos="1397635" algn="l"/>
                <a:tab pos="2625725" algn="l"/>
                <a:tab pos="3512820" algn="l"/>
                <a:tab pos="4326890" algn="l"/>
                <a:tab pos="5300345" algn="l"/>
              </a:tabLst>
            </a:pPr>
            <a:r>
              <a:rPr sz="1200" spc="-5" dirty="0">
                <a:latin typeface="Times New Roman"/>
                <a:cs typeface="Times New Roman"/>
              </a:rPr>
              <a:t>Границ</a:t>
            </a:r>
            <a:r>
              <a:rPr sz="1200" dirty="0">
                <a:latin typeface="Times New Roman"/>
                <a:cs typeface="Times New Roman"/>
              </a:rPr>
              <a:t>а	</a:t>
            </a:r>
            <a:r>
              <a:rPr sz="1200" spc="-5" dirty="0">
                <a:latin typeface="Times New Roman"/>
                <a:cs typeface="Times New Roman"/>
              </a:rPr>
              <a:t>приаэродромно</a:t>
            </a:r>
            <a:r>
              <a:rPr sz="1200" dirty="0">
                <a:latin typeface="Times New Roman"/>
                <a:cs typeface="Times New Roman"/>
              </a:rPr>
              <a:t>й	территории	</a:t>
            </a:r>
            <a:r>
              <a:rPr sz="1200" spc="-5" dirty="0">
                <a:latin typeface="Times New Roman"/>
                <a:cs typeface="Times New Roman"/>
              </a:rPr>
              <a:t>аэродром</a:t>
            </a:r>
            <a:r>
              <a:rPr sz="1200" dirty="0">
                <a:latin typeface="Times New Roman"/>
                <a:cs typeface="Times New Roman"/>
              </a:rPr>
              <a:t>а	</a:t>
            </a:r>
            <a:r>
              <a:rPr sz="1200" spc="-5" dirty="0">
                <a:latin typeface="Times New Roman"/>
                <a:cs typeface="Times New Roman"/>
              </a:rPr>
              <a:t>гражданско</a:t>
            </a:r>
            <a:r>
              <a:rPr sz="1200" dirty="0">
                <a:latin typeface="Times New Roman"/>
                <a:cs typeface="Times New Roman"/>
              </a:rPr>
              <a:t>й	</a:t>
            </a:r>
            <a:r>
              <a:rPr sz="1200" spc="-5" dirty="0">
                <a:latin typeface="Times New Roman"/>
                <a:cs typeface="Times New Roman"/>
              </a:rPr>
              <a:t>авиации  </a:t>
            </a:r>
            <a:r>
              <a:rPr sz="1200" dirty="0">
                <a:latin typeface="Times New Roman"/>
                <a:cs typeface="Times New Roman"/>
              </a:rPr>
              <a:t>установлена </a:t>
            </a:r>
            <a:r>
              <a:rPr sz="1200" spc="-5" dirty="0">
                <a:latin typeface="Times New Roman"/>
                <a:cs typeface="Times New Roman"/>
              </a:rPr>
              <a:t>путем наложения границ семи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подзон.</a:t>
            </a:r>
            <a:endParaRPr sz="1200">
              <a:latin typeface="Times New Roman"/>
              <a:cs typeface="Times New Roman"/>
            </a:endParaRPr>
          </a:p>
          <a:p>
            <a:pPr marL="683260" indent="-213995">
              <a:lnSpc>
                <a:spcPts val="1330"/>
              </a:lnSpc>
              <a:buAutoNum type="arabicPeriod"/>
              <a:tabLst>
                <a:tab pos="683260" algn="l"/>
              </a:tabLst>
            </a:pPr>
            <a:r>
              <a:rPr sz="1200" spc="-1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подзонах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авиации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452108" y="7215632"/>
            <a:ext cx="6076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Когалым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94791" y="7736840"/>
            <a:ext cx="58026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294130" algn="l"/>
                <a:tab pos="2206625" algn="l"/>
                <a:tab pos="3203575" algn="l"/>
                <a:tab pos="4340225" algn="l"/>
                <a:tab pos="5212080" algn="l"/>
              </a:tabLst>
            </a:pPr>
            <a:r>
              <a:rPr sz="1200" dirty="0">
                <a:latin typeface="Times New Roman"/>
                <a:cs typeface="Times New Roman"/>
              </a:rPr>
              <a:t>устанавливаются	</a:t>
            </a:r>
            <a:r>
              <a:rPr sz="1200" spc="-5" dirty="0">
                <a:latin typeface="Times New Roman"/>
                <a:cs typeface="Times New Roman"/>
              </a:rPr>
              <a:t>следующи</a:t>
            </a:r>
            <a:r>
              <a:rPr sz="1200" dirty="0">
                <a:latin typeface="Times New Roman"/>
                <a:cs typeface="Times New Roman"/>
              </a:rPr>
              <a:t>е	ограничения	</a:t>
            </a:r>
            <a:r>
              <a:rPr sz="1200" spc="-5" dirty="0">
                <a:latin typeface="Times New Roman"/>
                <a:cs typeface="Times New Roman"/>
              </a:rPr>
              <a:t>использовани</a:t>
            </a:r>
            <a:r>
              <a:rPr sz="1200" dirty="0">
                <a:latin typeface="Times New Roman"/>
                <a:cs typeface="Times New Roman"/>
              </a:rPr>
              <a:t>я	земельных	участков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94791" y="7910576"/>
            <a:ext cx="59156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расположенных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объектов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недвижимости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и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осуществления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экономической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438391" y="7563104"/>
            <a:ext cx="622300" cy="55626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indent="13335">
              <a:lnSpc>
                <a:spcPts val="1370"/>
              </a:lnSpc>
              <a:spcBef>
                <a:spcPts val="200"/>
              </a:spcBef>
              <a:tabLst>
                <a:tab pos="268605" algn="l"/>
              </a:tabLst>
            </a:pPr>
            <a:r>
              <a:rPr sz="1200" spc="-5" dirty="0">
                <a:latin typeface="Times New Roman"/>
                <a:cs typeface="Times New Roman"/>
              </a:rPr>
              <a:t>Когалым  </a:t>
            </a:r>
            <a:r>
              <a:rPr sz="1200" dirty="0">
                <a:latin typeface="Times New Roman"/>
                <a:cs typeface="Times New Roman"/>
              </a:rPr>
              <a:t>и	(</a:t>
            </a:r>
            <a:r>
              <a:rPr sz="1200" spc="-5" dirty="0">
                <a:latin typeface="Times New Roman"/>
                <a:cs typeface="Times New Roman"/>
              </a:rPr>
              <a:t>или</a:t>
            </a:r>
            <a:r>
              <a:rPr sz="1200" dirty="0">
                <a:latin typeface="Times New Roman"/>
                <a:cs typeface="Times New Roman"/>
              </a:rPr>
              <a:t>)</a:t>
            </a:r>
            <a:endParaRPr sz="1200">
              <a:latin typeface="Times New Roman"/>
              <a:cs typeface="Times New Roman"/>
            </a:endParaRPr>
          </a:p>
          <a:p>
            <a:pPr marL="82550">
              <a:lnSpc>
                <a:spcPts val="1330"/>
              </a:lnSpc>
            </a:pPr>
            <a:r>
              <a:rPr sz="1200" dirty="0">
                <a:latin typeface="Times New Roman"/>
                <a:cs typeface="Times New Roman"/>
              </a:rPr>
              <a:t>и 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иной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69391" y="8035543"/>
            <a:ext cx="6622415" cy="187896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 algn="just">
              <a:lnSpc>
                <a:spcPct val="126699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деятельности (далее </a:t>
            </a:r>
            <a:r>
              <a:rPr sz="1200" dirty="0">
                <a:latin typeface="Times New Roman"/>
                <a:cs typeface="Times New Roman"/>
              </a:rPr>
              <a:t>- ограничения </a:t>
            </a:r>
            <a:r>
              <a:rPr sz="1200" spc="-5" dirty="0">
                <a:latin typeface="Times New Roman"/>
                <a:cs typeface="Times New Roman"/>
              </a:rPr>
              <a:t>использования </a:t>
            </a:r>
            <a:r>
              <a:rPr sz="1200" dirty="0">
                <a:latin typeface="Times New Roman"/>
                <a:cs typeface="Times New Roman"/>
              </a:rPr>
              <a:t>объектов </a:t>
            </a:r>
            <a:r>
              <a:rPr sz="1200" spc="-5" dirty="0">
                <a:latin typeface="Times New Roman"/>
                <a:cs typeface="Times New Roman"/>
              </a:rPr>
              <a:t>недвижимости </a:t>
            </a:r>
            <a:r>
              <a:rPr sz="1200" dirty="0">
                <a:latin typeface="Times New Roman"/>
                <a:cs typeface="Times New Roman"/>
              </a:rPr>
              <a:t>и осуществления  </a:t>
            </a:r>
            <a:r>
              <a:rPr sz="1200" spc="-5" dirty="0">
                <a:latin typeface="Times New Roman"/>
                <a:cs typeface="Times New Roman"/>
              </a:rPr>
              <a:t>деятельности)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baseline="31250" dirty="0">
                <a:latin typeface="Times New Roman"/>
                <a:cs typeface="Times New Roman"/>
              </a:rPr>
              <a:t>1</a:t>
            </a:r>
            <a:r>
              <a:rPr sz="1200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  <a:p>
            <a:pPr marL="38100" marR="35560" indent="457200" algn="just">
              <a:lnSpc>
                <a:spcPts val="137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первая подзона,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которой </a:t>
            </a:r>
            <a:r>
              <a:rPr sz="1200" dirty="0">
                <a:latin typeface="Times New Roman"/>
                <a:cs typeface="Times New Roman"/>
              </a:rPr>
              <a:t>запрещается размещать объекты, </a:t>
            </a:r>
            <a:r>
              <a:rPr sz="1200" spc="-5" dirty="0">
                <a:latin typeface="Times New Roman"/>
                <a:cs typeface="Times New Roman"/>
              </a:rPr>
              <a:t>не предназначенные для  </a:t>
            </a:r>
            <a:r>
              <a:rPr sz="1200" dirty="0">
                <a:latin typeface="Times New Roman"/>
                <a:cs typeface="Times New Roman"/>
              </a:rPr>
              <a:t>организации и обслуживания </a:t>
            </a:r>
            <a:r>
              <a:rPr sz="1200" spc="-5" dirty="0">
                <a:latin typeface="Times New Roman"/>
                <a:cs typeface="Times New Roman"/>
              </a:rPr>
              <a:t>воздушного движения </a:t>
            </a:r>
            <a:r>
              <a:rPr sz="1200" dirty="0">
                <a:latin typeface="Times New Roman"/>
                <a:cs typeface="Times New Roman"/>
              </a:rPr>
              <a:t>и </a:t>
            </a:r>
            <a:r>
              <a:rPr sz="1200" spc="-5" dirty="0">
                <a:latin typeface="Times New Roman"/>
                <a:cs typeface="Times New Roman"/>
              </a:rPr>
              <a:t>воздушных перевозок, </a:t>
            </a:r>
            <a:r>
              <a:rPr sz="1200" dirty="0">
                <a:latin typeface="Times New Roman"/>
                <a:cs typeface="Times New Roman"/>
              </a:rPr>
              <a:t>обеспечения </a:t>
            </a:r>
            <a:r>
              <a:rPr sz="1200" spc="-5" dirty="0">
                <a:latin typeface="Times New Roman"/>
                <a:cs typeface="Times New Roman"/>
              </a:rPr>
              <a:t>взлета,  посадки, </a:t>
            </a:r>
            <a:r>
              <a:rPr sz="1200" dirty="0">
                <a:latin typeface="Times New Roman"/>
                <a:cs typeface="Times New Roman"/>
              </a:rPr>
              <a:t>руления и </a:t>
            </a:r>
            <a:r>
              <a:rPr sz="1200" spc="-5" dirty="0">
                <a:latin typeface="Times New Roman"/>
                <a:cs typeface="Times New Roman"/>
              </a:rPr>
              <a:t>стоянки воздушных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судов;</a:t>
            </a:r>
            <a:endParaRPr sz="1200">
              <a:latin typeface="Times New Roman"/>
              <a:cs typeface="Times New Roman"/>
            </a:endParaRPr>
          </a:p>
          <a:p>
            <a:pPr marL="494665" algn="just">
              <a:lnSpc>
                <a:spcPts val="1295"/>
              </a:lnSpc>
            </a:pPr>
            <a:r>
              <a:rPr sz="1200" spc="-5" dirty="0">
                <a:latin typeface="Times New Roman"/>
                <a:cs typeface="Times New Roman"/>
              </a:rPr>
              <a:t>вторая подзона,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которой </a:t>
            </a:r>
            <a:r>
              <a:rPr sz="1200" dirty="0">
                <a:latin typeface="Times New Roman"/>
                <a:cs typeface="Times New Roman"/>
              </a:rPr>
              <a:t>запрещается размещать объекты, </a:t>
            </a:r>
            <a:r>
              <a:rPr sz="1200" spc="-5" dirty="0">
                <a:latin typeface="Times New Roman"/>
                <a:cs typeface="Times New Roman"/>
              </a:rPr>
              <a:t>не предназначенные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</a:t>
            </a:r>
            <a:endParaRPr sz="1200">
              <a:latin typeface="Times New Roman"/>
              <a:cs typeface="Times New Roman"/>
            </a:endParaRPr>
          </a:p>
          <a:p>
            <a:pPr marL="38100" marR="34925" algn="just">
              <a:lnSpc>
                <a:spcPts val="137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обслуживания </a:t>
            </a:r>
            <a:r>
              <a:rPr sz="1200" spc="-5" dirty="0">
                <a:latin typeface="Times New Roman"/>
                <a:cs typeface="Times New Roman"/>
              </a:rPr>
              <a:t>пассажиров </a:t>
            </a:r>
            <a:r>
              <a:rPr sz="1200" dirty="0">
                <a:latin typeface="Times New Roman"/>
                <a:cs typeface="Times New Roman"/>
              </a:rPr>
              <a:t>и обработки </a:t>
            </a:r>
            <a:r>
              <a:rPr sz="1200" spc="-5" dirty="0">
                <a:latin typeface="Times New Roman"/>
                <a:cs typeface="Times New Roman"/>
              </a:rPr>
              <a:t>багажа, грузов </a:t>
            </a:r>
            <a:r>
              <a:rPr sz="1200" dirty="0">
                <a:latin typeface="Times New Roman"/>
                <a:cs typeface="Times New Roman"/>
              </a:rPr>
              <a:t>и </a:t>
            </a:r>
            <a:r>
              <a:rPr sz="1200" spc="-5" dirty="0">
                <a:latin typeface="Times New Roman"/>
                <a:cs typeface="Times New Roman"/>
              </a:rPr>
              <a:t>почты, </a:t>
            </a:r>
            <a:r>
              <a:rPr sz="1200" dirty="0">
                <a:latin typeface="Times New Roman"/>
                <a:cs typeface="Times New Roman"/>
              </a:rPr>
              <a:t>обслуживания </a:t>
            </a:r>
            <a:r>
              <a:rPr sz="1200" spc="-5" dirty="0">
                <a:latin typeface="Times New Roman"/>
                <a:cs typeface="Times New Roman"/>
              </a:rPr>
              <a:t>воздушных </a:t>
            </a:r>
            <a:r>
              <a:rPr sz="1200" spc="-10" dirty="0">
                <a:latin typeface="Times New Roman"/>
                <a:cs typeface="Times New Roman"/>
              </a:rPr>
              <a:t>судов,  </a:t>
            </a:r>
            <a:r>
              <a:rPr sz="1200" dirty="0">
                <a:latin typeface="Times New Roman"/>
                <a:cs typeface="Times New Roman"/>
              </a:rPr>
              <a:t>хранения </a:t>
            </a:r>
            <a:r>
              <a:rPr sz="1200" spc="-5" dirty="0">
                <a:latin typeface="Times New Roman"/>
                <a:cs typeface="Times New Roman"/>
              </a:rPr>
              <a:t>авиационного </a:t>
            </a:r>
            <a:r>
              <a:rPr sz="1200" dirty="0">
                <a:latin typeface="Times New Roman"/>
                <a:cs typeface="Times New Roman"/>
              </a:rPr>
              <a:t>топлива и заправки </a:t>
            </a:r>
            <a:r>
              <a:rPr sz="1200" spc="-5" dirty="0">
                <a:latin typeface="Times New Roman"/>
                <a:cs typeface="Times New Roman"/>
              </a:rPr>
              <a:t>воздушных </a:t>
            </a:r>
            <a:r>
              <a:rPr sz="1200" spc="-10" dirty="0">
                <a:latin typeface="Times New Roman"/>
                <a:cs typeface="Times New Roman"/>
              </a:rPr>
              <a:t>судов, </a:t>
            </a:r>
            <a:r>
              <a:rPr sz="1200" dirty="0">
                <a:latin typeface="Times New Roman"/>
                <a:cs typeface="Times New Roman"/>
              </a:rPr>
              <a:t>обеспечения </a:t>
            </a:r>
            <a:r>
              <a:rPr sz="1200" spc="-5" dirty="0">
                <a:latin typeface="Times New Roman"/>
                <a:cs typeface="Times New Roman"/>
              </a:rPr>
              <a:t>энергоснабжения, </a:t>
            </a:r>
            <a:r>
              <a:rPr sz="1200" dirty="0">
                <a:latin typeface="Times New Roman"/>
                <a:cs typeface="Times New Roman"/>
              </a:rPr>
              <a:t>а  также объекты, </a:t>
            </a:r>
            <a:r>
              <a:rPr sz="1200" spc="-5" dirty="0">
                <a:latin typeface="Times New Roman"/>
                <a:cs typeface="Times New Roman"/>
              </a:rPr>
              <a:t>не </a:t>
            </a:r>
            <a:r>
              <a:rPr sz="1200" dirty="0">
                <a:latin typeface="Times New Roman"/>
                <a:cs typeface="Times New Roman"/>
              </a:rPr>
              <a:t>относящиеся к </a:t>
            </a:r>
            <a:r>
              <a:rPr sz="1200" spc="-5" dirty="0">
                <a:latin typeface="Times New Roman"/>
                <a:cs typeface="Times New Roman"/>
              </a:rPr>
              <a:t>инфраструктуре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аэропорта;</a:t>
            </a:r>
            <a:endParaRPr sz="1200">
              <a:latin typeface="Times New Roman"/>
              <a:cs typeface="Times New Roman"/>
            </a:endParaRPr>
          </a:p>
          <a:p>
            <a:pPr marL="494665" algn="just">
              <a:lnSpc>
                <a:spcPts val="1330"/>
              </a:lnSpc>
            </a:pPr>
            <a:r>
              <a:rPr sz="1200" dirty="0">
                <a:latin typeface="Times New Roman"/>
                <a:cs typeface="Times New Roman"/>
              </a:rPr>
              <a:t>третья </a:t>
            </a:r>
            <a:r>
              <a:rPr sz="1200" spc="-5" dirty="0">
                <a:latin typeface="Times New Roman"/>
                <a:cs typeface="Times New Roman"/>
              </a:rPr>
              <a:t>подзона,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которой </a:t>
            </a:r>
            <a:r>
              <a:rPr sz="1200" dirty="0">
                <a:latin typeface="Times New Roman"/>
                <a:cs typeface="Times New Roman"/>
              </a:rPr>
              <a:t>запрещается размещать объекты, </a:t>
            </a:r>
            <a:r>
              <a:rPr sz="1200" spc="-5" dirty="0">
                <a:latin typeface="Times New Roman"/>
                <a:cs typeface="Times New Roman"/>
              </a:rPr>
              <a:t>высота которых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превышает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10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880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1088333,73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3629037,04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1088422,49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3629032,48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1088420,38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3629048,84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1088440,16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3629051,54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494791" y="1945640"/>
            <a:ext cx="6565900" cy="1844039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lvl="1" indent="457200" algn="just">
              <a:lnSpc>
                <a:spcPts val="1370"/>
              </a:lnSpc>
              <a:spcBef>
                <a:spcPts val="200"/>
              </a:spcBef>
              <a:buAutoNum type="arabicPeriod" startAt="3"/>
              <a:tabLst>
                <a:tab pos="793115" algn="l"/>
              </a:tabLst>
            </a:pPr>
            <a:r>
              <a:rPr sz="1200" spc="-5" dirty="0">
                <a:latin typeface="Times New Roman"/>
                <a:cs typeface="Times New Roman"/>
              </a:rPr>
              <a:t>Кадастровые кварталы,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границах </a:t>
            </a:r>
            <a:r>
              <a:rPr sz="1200" dirty="0">
                <a:latin typeface="Times New Roman"/>
                <a:cs typeface="Times New Roman"/>
              </a:rPr>
              <a:t>территорий </a:t>
            </a:r>
            <a:r>
              <a:rPr sz="1200" spc="-5" dirty="0">
                <a:latin typeface="Times New Roman"/>
                <a:cs typeface="Times New Roman"/>
              </a:rPr>
              <a:t>которых полностью или частично  </a:t>
            </a:r>
            <a:r>
              <a:rPr sz="1200" dirty="0">
                <a:latin typeface="Times New Roman"/>
                <a:cs typeface="Times New Roman"/>
              </a:rPr>
              <a:t>расположена </a:t>
            </a:r>
            <a:r>
              <a:rPr sz="1200" spc="-5" dirty="0">
                <a:latin typeface="Times New Roman"/>
                <a:cs typeface="Times New Roman"/>
              </a:rPr>
              <a:t>первая 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 Когалым: </a:t>
            </a:r>
            <a:r>
              <a:rPr sz="1200" dirty="0">
                <a:latin typeface="Times New Roman"/>
                <a:cs typeface="Times New Roman"/>
              </a:rPr>
              <a:t>86:17:0011001, 86:00:0000000, 86:03:0000000,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86:17:0000000.</a:t>
            </a:r>
            <a:endParaRPr sz="1200">
              <a:latin typeface="Times New Roman"/>
              <a:cs typeface="Times New Roman"/>
            </a:endParaRPr>
          </a:p>
          <a:p>
            <a:pPr marL="742315" lvl="1" indent="-273685" algn="just">
              <a:lnSpc>
                <a:spcPts val="1295"/>
              </a:lnSpc>
              <a:buAutoNum type="arabicPeriod" startAt="3"/>
              <a:tabLst>
                <a:tab pos="742950" algn="l"/>
              </a:tabLst>
            </a:pPr>
            <a:r>
              <a:rPr sz="1200" spc="-5" dirty="0">
                <a:latin typeface="Times New Roman"/>
                <a:cs typeface="Times New Roman"/>
              </a:rPr>
              <a:t>Муниципальное </a:t>
            </a:r>
            <a:r>
              <a:rPr sz="1200" dirty="0">
                <a:latin typeface="Times New Roman"/>
                <a:cs typeface="Times New Roman"/>
              </a:rPr>
              <a:t>образование, в </a:t>
            </a:r>
            <a:r>
              <a:rPr sz="1200" spc="-5" dirty="0">
                <a:latin typeface="Times New Roman"/>
                <a:cs typeface="Times New Roman"/>
              </a:rPr>
              <a:t>границах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которого полностью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или частично</a:t>
            </a:r>
            <a:endParaRPr sz="1200">
              <a:latin typeface="Times New Roman"/>
              <a:cs typeface="Times New Roman"/>
            </a:endParaRPr>
          </a:p>
          <a:p>
            <a:pPr marL="12700" marR="7620" algn="just">
              <a:lnSpc>
                <a:spcPts val="137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расположена </a:t>
            </a:r>
            <a:r>
              <a:rPr sz="1200" spc="-5" dirty="0">
                <a:latin typeface="Times New Roman"/>
                <a:cs typeface="Times New Roman"/>
              </a:rPr>
              <a:t>первая 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 Когалым: городской </a:t>
            </a:r>
            <a:r>
              <a:rPr sz="1200" dirty="0">
                <a:latin typeface="Times New Roman"/>
                <a:cs typeface="Times New Roman"/>
              </a:rPr>
              <a:t>округ </a:t>
            </a:r>
            <a:r>
              <a:rPr sz="1200" spc="-5" dirty="0">
                <a:latin typeface="Times New Roman"/>
                <a:cs typeface="Times New Roman"/>
              </a:rPr>
              <a:t>город Когалым.</a:t>
            </a:r>
            <a:endParaRPr sz="1200">
              <a:latin typeface="Times New Roman"/>
              <a:cs typeface="Times New Roman"/>
            </a:endParaRPr>
          </a:p>
          <a:p>
            <a:pPr marL="820419" lvl="1" indent="-351155" algn="just">
              <a:lnSpc>
                <a:spcPts val="1295"/>
              </a:lnSpc>
              <a:buAutoNum type="arabicPeriod" startAt="5"/>
              <a:tabLst>
                <a:tab pos="820419" algn="l"/>
              </a:tabLst>
            </a:pPr>
            <a:r>
              <a:rPr sz="1200" spc="-5" dirty="0">
                <a:latin typeface="Times New Roman"/>
                <a:cs typeface="Times New Roman"/>
              </a:rPr>
              <a:t>Графическое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изображение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границ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первой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подзоны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приаэродромной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территории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05"/>
              </a:lnSpc>
            </a:pP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приведено на схеме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Схема</a:t>
            </a:r>
            <a:r>
              <a:rPr sz="1200" b="1" spc="-10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100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988313"/>
          <a:ext cx="6403340" cy="89839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6888">
                <a:tc rowSpan="3">
                  <a:txBody>
                    <a:bodyPr/>
                    <a:lstStyle/>
                    <a:p>
                      <a:pPr marL="68580" marR="60960" indent="-1905" algn="ctr">
                        <a:lnSpc>
                          <a:spcPts val="1370"/>
                        </a:lnSpc>
                        <a:spcBef>
                          <a:spcPts val="26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Обозначение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характерных</a:t>
                      </a:r>
                      <a:r>
                        <a:rPr sz="1200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точек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границ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Координата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302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МСК-86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302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53784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Абсолютная высота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в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секторе (далее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- Н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абс)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99,2 - 106,3</a:t>
                      </a:r>
                      <a:r>
                        <a:rPr sz="12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3628857,00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1084957,00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3628113,61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1085092,81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3629619,48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1084744,60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3629606,40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1085119,12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3628233,85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1085473,73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3628857,00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1084957,00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Н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76,8 - 102,4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3628228,61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1085457,12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3627197,39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1085619,64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3628033,67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1087192,37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3628745,33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1087094,16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3628228,61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1085457,12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76,7- 101,58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1085483,11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3628236,81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1085421,88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3628552,52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1085330,75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3628880,49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1085221,94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3629272,09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1085101,04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3629607,03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1086984,93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3629541,24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1087101,00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3628747,49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1085483,11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3628236,81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76.8 - 107.4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1084928,71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3630050.12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1085094,94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3629607,25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1086984,01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3629541,27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1086922,86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3630014,38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1084759,00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3630493,49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1084928,71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3630050,12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83,0-85,1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93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101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1086914,49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3630016,23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1086850,57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3630500,25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1085509,30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3630327,36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1086914,49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3630016,23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83,0-85,1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1087193,00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3628034,00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1087254,28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3627537,02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1085920,37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3627357,30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1087193,00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3628034,00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65,1 -85,12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1092285,82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3629231,76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1092422,09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3628231,55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1087255,66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3627527,72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1087120,60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3628518,56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1092285,82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3629231,76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65,1 -66,12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1087119,95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3628518,48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1086984,85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3629509,56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1090816,46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3630031,35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1090951,45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3629040,74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1087119,95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3628518,48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Н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66,12-86,12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1092017,12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3631204,15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1092150,85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3630222,62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1086985,56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3629509,40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1086850,57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3630500,25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1092017,12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3631204,15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38404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67,00-80,19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1091044,58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3628043,90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1091395,51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3628091,71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1091172,12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3627930,39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1090925,09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3627903,11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1090693,65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3627996,09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1091044,58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3628043,90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127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102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252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67,06 - 86,12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1092362,80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3628728,25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1092424,00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3628234,00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1093774,02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3628415,78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1092362,80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3628728,25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404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Н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75,28 - 85,60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1092258,15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3629435,04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1092350,02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3628731,08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1092686,76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3628656,52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1092777,14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3629416,98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1092258,15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3629435,04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75,28 - 91,15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1092147.07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3630253,47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1092260,09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3629437,23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1092967.56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3629407,26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1093014,69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3629976,85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1093060,67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3630546,07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1092147,07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3630253,47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Н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75,28 - 93,01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1092984,69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3631183,99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1092085,04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3630705,62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1092146,66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3630253,34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1092910,74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3630495,69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1092984,69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3631183,99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66,00 - 86,12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1092084,72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3630707,95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1092015,85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3631213,46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1093356,29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3631386,60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1092084,72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3630707,95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38404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Н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74,2 - 86,7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1089832,15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3626801,45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1089102,92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3627779,40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1089961,76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3627896,41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2250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103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1090693,65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3627996,09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1090925,09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3627903,11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1091172,12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3627930,39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1091395,99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3628091,81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1092080,41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3628185,01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1092990,47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3628309,05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1092368,08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3626975,69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3626428,70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1089832,15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3626801,45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4.17.1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Набс=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85,7 - 91,19 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1092758,23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3626000,54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1093422,23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3626664,54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1093848,54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3627501,23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1093995,44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1093848,54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1093422,23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3630192,86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1092934,02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3630718,81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1088097,54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3627642,43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1088565,91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3626664,54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1089229,91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3626000,54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1090066,60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3625574,23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3625427,33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1091921,55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3625574,23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1092758,23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3626000,54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4.17.2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87,1 - 91,19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1092058,61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3631234,90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1091404,73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3631401,80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1090588,91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3631402,56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1089962,86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3631247,31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1089199,44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3630834,38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1090620,46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3631018,44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1092058,61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3631234,90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38404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91.19-95,59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1087106,31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3627487,72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1087189,77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3627192,61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020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104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1087616,69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3626285,35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1088255,83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3625512,77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1089067,02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3624923,41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1089999,29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3624554,29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3624428,62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1091988,85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3624554,29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1092921,12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3624923,41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1093732,31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3625512,77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1094371,45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3626285,35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1094798,37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3627192,61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1094986,26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3628177,54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1094923,30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3629178,24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1094613,45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3630131,85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1094076,18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3630978,45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1093345,26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3631664,83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1092466,60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3632147,88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1091495,41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3632397,24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1090492,73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3632397,24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1089521,55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3632147,88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1088642,89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3631664,83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1087911,96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3630978,45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1087671,17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3630634,68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1088482,80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3630741,57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1089199,44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3630834,38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1089962,86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3631247,31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1090588,91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3631402,56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1091404,73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3631401,80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1092058,61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3631234,90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1093356,29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3631386,60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1092934,02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3630718,81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1093422,23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3630192,86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1093848,54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1093995,44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1093848,54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3627501,23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1093422,23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3626664,54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1092758,23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3626000,54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1091921,55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3625574,23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105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3625427,33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1090066,60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3625574,23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1089229,91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3626000,54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1088565,91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3626664,54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1088097,54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3627642,43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1087106,31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3627487,72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Н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95,59 - 99.9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1092033,63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3623537,87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1093027,76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3623860,88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1093933,00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3624383,52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1094709,80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3625082,95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1095324,20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3625928,61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1095749,35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3626883,52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1095966,68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3627905,96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1095966,68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3628951,25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1095749,35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3629973,69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1095324,20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3630928,61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1094709,80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3631774,26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1093933,00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3632473,69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1093027,76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3632996,33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1092033,63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3633319,34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3633428,61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1089954,51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3633319,34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1088960,39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3632996,33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1088055,15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3632473,69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1087278,35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3631774,26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1086663,94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3630928,61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1086238,79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3629973,69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1086021,46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3628951,25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1086021,46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3627905,96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1086238,79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3626883,52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1086663,94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3625928,61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1087278,35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3625082,95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1088055,15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3624383,52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1088960,39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3623860,88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1089954,51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3623537,87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106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624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3623428,61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1092033,63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3623537,87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Н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95,59 - 99.9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1092239,97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3622559,56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1093431,21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3622946,67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1094515,93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3623572,98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1095446,73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3624411,14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1096182,93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3625424,50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1096692,35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3626568,78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1096952,72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3627793,98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1096952,68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3629046,53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1096692,21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3630271,70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1096182,71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3631415,95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1095446,45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3632429,26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1094515,59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3633267,35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1093430,82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3633893,59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1092239,56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3634280,61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1090993,86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3634411,49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1089748,17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3634280,52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1088556,94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3633893,42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1087472,21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3633267,10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1086541,42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3632428,95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1085805,22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3631415,58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1085295,80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3630271,30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1085035,42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3629046,11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1085035,47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3627793,55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1085295,93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3626568,38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1085805,43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3625424,13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1086541,70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3624410,82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1087472,56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3623572,73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1088557,32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3622946,49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1089748,59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3622559,48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3622428,59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1092239,97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3622559,56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38404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99,9 - 108,8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1093157,23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3621771,18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107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1094172,07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3622191,54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1095108,65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3622765,47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1095943,92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3623478,86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1096657,30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3624314,13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1097231,24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3625250,71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1097651,60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3626265,54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1097908,02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3627333,64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1097994,21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1097908,02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3629523,76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1097651,60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3630591,86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1097231,24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3631606,70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1096657,30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3632543,28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1095943,92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3633378,55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1095108,65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3634091,93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1094172,07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3634665,87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1093157,23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3635086,23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1092089,13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3635342,65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3635428,84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1089899,01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3635342,65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1088830,91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3635086,23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1087816,08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3634665,87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1086879,50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3634091,93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1086044,23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3633378,55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1085330,84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3632543,28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1084756,91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3631606,70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1084336,55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3630591,86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1084080,12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3629523,76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1083993,94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1084080,12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3627333,64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1084336,55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3626265,54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1084756,91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3625250,71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1085330,84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3624314,13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1086044,23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3623478,86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1086879,50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3622765,47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1087816,08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3622191,54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1088830,91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3621771,18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1089899,01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3621514,75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108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3621428,57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1092089,13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3621514,75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1093157,23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3621771,18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Н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108,8 - 113,2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1092237,94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3620548,56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1093455,35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3620840,16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1094612,15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3621318,62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1095679,87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3621972,15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1096632,21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3622784,66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1097445,72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3623736,15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1098100,36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3624803,18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1098580,03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3625959,49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1098872,90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3627176,59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1098971,78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3628424,53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1098874,21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3629672,57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1098582,61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3630889,98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1098104,15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3632046,78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1097450,62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3633114,50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1096638,11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3634066,84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1095686,63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3634880,35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1094619,59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3635534,99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1093463,29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3636014,66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1092246,18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3636307,53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1090998,25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3636406,41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1089750,21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3636308,84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1088532,80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3636017,24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1087375.99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3635538,78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1086308,27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3634885,25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1085355,93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3634072,74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1084542,43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3633121,26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1083887,78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3632054,22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1083408,11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3630897,92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1083115,24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3629680,81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1083016,37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3628432,88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1083113,93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3627184,84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1083405,53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3625967,43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109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1083883,99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3624810,62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1084537,52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3623742,90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1085350,03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3622790,56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1086301,52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3621977,06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1087368,55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3621322,41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1088524,86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3620842,74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1089741,96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3620549,87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1090989,90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3620451,00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1092237,94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3620548,56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113,2 - 117,6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1092402,01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3619539,33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1093775.28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3619869,03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1095080,07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3620409,49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1096284,24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3621147,41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1097358,16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3622064,62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1098275,37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3623138,53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1099013,29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3624342,71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1099553,75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3625647,50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1099883,44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3627020,76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1099994,25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1099883,44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3629836,64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1099553,75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3631209,91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1099013,29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3632514,70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1098275,37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3633718,87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1097358,16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3634792,79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1096284,24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3635710,00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1095080,07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3636447,92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1093775,28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3636988,38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1092402,01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3637318,07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3637428,88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1089586,13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3637318,07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1088212,87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3636988,38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1086908,08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3636447,92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1085703,90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3635710,00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1084629,99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3634792,79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1083712,78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3633718,87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19555" y="754380"/>
            <a:ext cx="5513832" cy="7380731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494791" y="8315959"/>
            <a:ext cx="6566534" cy="14249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23570" indent="-154940" algn="just">
              <a:lnSpc>
                <a:spcPts val="1405"/>
              </a:lnSpc>
              <a:spcBef>
                <a:spcPts val="100"/>
              </a:spcBef>
              <a:buAutoNum type="arabicPeriod" startAt="6"/>
              <a:tabLst>
                <a:tab pos="624205" algn="l"/>
              </a:tabLst>
            </a:pPr>
            <a:r>
              <a:rPr sz="1200" spc="-5" dirty="0">
                <a:latin typeface="Times New Roman"/>
                <a:cs typeface="Times New Roman"/>
              </a:rPr>
              <a:t>Описание границ второй подзоны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включает:</a:t>
            </a:r>
            <a:endParaRPr sz="1200">
              <a:latin typeface="Times New Roman"/>
              <a:cs typeface="Times New Roman"/>
            </a:endParaRPr>
          </a:p>
          <a:p>
            <a:pPr marL="12700" marR="5080" lvl="1" indent="457200" algn="just">
              <a:lnSpc>
                <a:spcPts val="1370"/>
              </a:lnSpc>
              <a:spcBef>
                <a:spcPts val="65"/>
              </a:spcBef>
              <a:buAutoNum type="arabicPeriod"/>
              <a:tabLst>
                <a:tab pos="747395" algn="l"/>
              </a:tabLst>
            </a:pPr>
            <a:r>
              <a:rPr sz="1200" spc="-5" dirty="0">
                <a:latin typeface="Times New Roman"/>
                <a:cs typeface="Times New Roman"/>
              </a:rPr>
              <a:t>Вторая 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 выделена по внешним границам </a:t>
            </a:r>
            <a:r>
              <a:rPr sz="1200" dirty="0">
                <a:latin typeface="Times New Roman"/>
                <a:cs typeface="Times New Roman"/>
              </a:rPr>
              <a:t>земельных участков, </a:t>
            </a:r>
            <a:r>
              <a:rPr sz="1200" spc="-5" dirty="0">
                <a:latin typeface="Times New Roman"/>
                <a:cs typeface="Times New Roman"/>
              </a:rPr>
              <a:t>предоставленных для </a:t>
            </a:r>
            <a:r>
              <a:rPr sz="1200" dirty="0">
                <a:latin typeface="Times New Roman"/>
                <a:cs typeface="Times New Roman"/>
              </a:rPr>
              <a:t>размещения и  </a:t>
            </a:r>
            <a:r>
              <a:rPr sz="1200" spc="-5" dirty="0">
                <a:latin typeface="Times New Roman"/>
                <a:cs typeface="Times New Roman"/>
              </a:rPr>
              <a:t>эксплуатации </a:t>
            </a:r>
            <a:r>
              <a:rPr sz="1200" dirty="0">
                <a:latin typeface="Times New Roman"/>
                <a:cs typeface="Times New Roman"/>
              </a:rPr>
              <a:t>зданий, </a:t>
            </a:r>
            <a:r>
              <a:rPr sz="1200" spc="-5" dirty="0">
                <a:latin typeface="Times New Roman"/>
                <a:cs typeface="Times New Roman"/>
              </a:rPr>
              <a:t>сооружений </a:t>
            </a:r>
            <a:r>
              <a:rPr sz="1200" dirty="0">
                <a:latin typeface="Times New Roman"/>
                <a:cs typeface="Times New Roman"/>
              </a:rPr>
              <a:t>и оборудования, </a:t>
            </a:r>
            <a:r>
              <a:rPr sz="1200" spc="-5" dirty="0">
                <a:latin typeface="Times New Roman"/>
                <a:cs typeface="Times New Roman"/>
              </a:rPr>
              <a:t>подлежащих </a:t>
            </a:r>
            <a:r>
              <a:rPr sz="1200" dirty="0">
                <a:latin typeface="Times New Roman"/>
                <a:cs typeface="Times New Roman"/>
              </a:rPr>
              <a:t>размещению в указанной </a:t>
            </a:r>
            <a:r>
              <a:rPr sz="1200" spc="-5" dirty="0">
                <a:latin typeface="Times New Roman"/>
                <a:cs typeface="Times New Roman"/>
              </a:rPr>
              <a:t>подзоне,  </a:t>
            </a:r>
            <a:r>
              <a:rPr sz="1200" dirty="0">
                <a:latin typeface="Times New Roman"/>
                <a:cs typeface="Times New Roman"/>
              </a:rPr>
              <a:t>отграничивающим такие земельные участки от земельных участков, </a:t>
            </a:r>
            <a:r>
              <a:rPr sz="1200" spc="-5" dirty="0">
                <a:latin typeface="Times New Roman"/>
                <a:cs typeface="Times New Roman"/>
              </a:rPr>
              <a:t>предназначенных для иных  целей.</a:t>
            </a:r>
            <a:endParaRPr sz="1200">
              <a:latin typeface="Times New Roman"/>
              <a:cs typeface="Times New Roman"/>
            </a:endParaRPr>
          </a:p>
          <a:p>
            <a:pPr marL="798830" lvl="1" indent="-330200" algn="just">
              <a:lnSpc>
                <a:spcPts val="1290"/>
              </a:lnSpc>
              <a:buAutoNum type="arabicPeriod"/>
              <a:tabLst>
                <a:tab pos="799465" algn="l"/>
              </a:tabLst>
            </a:pPr>
            <a:r>
              <a:rPr sz="1200" spc="-5" dirty="0">
                <a:latin typeface="Times New Roman"/>
                <a:cs typeface="Times New Roman"/>
              </a:rPr>
              <a:t>Перечень координат </a:t>
            </a:r>
            <a:r>
              <a:rPr sz="1200" dirty="0">
                <a:latin typeface="Times New Roman"/>
                <a:cs typeface="Times New Roman"/>
              </a:rPr>
              <a:t>характерных точек </a:t>
            </a:r>
            <a:r>
              <a:rPr sz="1200" spc="-5" dirty="0">
                <a:latin typeface="Times New Roman"/>
                <a:cs typeface="Times New Roman"/>
              </a:rPr>
              <a:t>границ второй подзоны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приаэродромной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05"/>
              </a:lnSpc>
            </a:pP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приведен </a:t>
            </a:r>
            <a:r>
              <a:rPr sz="1200" dirty="0">
                <a:latin typeface="Times New Roman"/>
                <a:cs typeface="Times New Roman"/>
              </a:rPr>
              <a:t>в таблице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3.1.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11</a:t>
            </a:fld>
            <a:r>
              <a:rPr dirty="0"/>
              <a:t>/174</a:t>
            </a: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110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1082974,86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3632514,70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1082434,40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3631209,91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1082104,70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3629836,64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1081993,90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1082104,70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3627020,76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1082434,40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3625647,50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1082974,86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3624342,71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1083712,78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3623138,53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1084629,99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3622064,62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1085703,90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3621147,41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1086908,08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3620409,49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1088212,87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3619869,03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1089586,13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3619539,33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3619428,53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1092249,41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3619516,51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1092402,01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3619539,33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Н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117,6 - 121,9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1092558,447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3618551,627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1094084,302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3618917,953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1095534,065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3619518,464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1096872,038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3620338,375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1098065,277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3621357,497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1099084,399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3622550,736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1099904,31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3623888,709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1100504,821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3625338,472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1100871,147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3626864,327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1100994,266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3628428,702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1100871,147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3629993,077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1100504,821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3631518,932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1099904,31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3632968,695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1099084,399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3634306,668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1098065,277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3635499,907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1096872,038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3636519,029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1095534,065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3637338,94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1094084,302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3637939,451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1092558,447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3638305,777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111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3638428,896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1089429,697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3638305,777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1087903,842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3637939,451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1086454,079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3637338,94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1085116,106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3636519,029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1083922,867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3635499,907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1082903,745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3634306,668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1082083,834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3632968,695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1081483,323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3631518,932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1081116,997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3629993,077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1080993,878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3628428,702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1081116,997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3626864,327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1081483,323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3625338,472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1082083,834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3623888,709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1082903,745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3622550,736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1083922,867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3621357,497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1085116,106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3620338,375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1086454,079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3619518,464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1087903,842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3618917,953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1089429,697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3618551,627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3618428,508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1092558,447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3618551,627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Н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121,9 - 126,3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1092714,85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3617563,92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1094393,26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3617966,87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1095987,97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3618627,42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1097459,71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3619529,30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1098772,25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3620650,31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1099893,26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3621962,85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1100795,14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3623434,59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1101455,69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3625029,30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1101858,64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3626707,71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3628428,49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1101858,64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3630149,27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1101455,69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3631827,68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1100795,14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3633422,38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112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1099893,26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3634894,13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1098772,25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3636206,66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1097459,71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3637327,68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1095987,97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3638229,56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1094393,26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3638890,11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1092714,85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3639293,06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3639428,49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1089273,29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3639293,06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1087594,89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3638890,11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1086000,18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3638229,56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1084528,43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3637327,68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1083215,90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3636206,66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1082094,89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3634894,13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1081193,00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3633422,38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1080532,45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3631827,68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1080129,50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3630149,27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3628428,49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1080129,50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3626707,71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1080532,45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3625029,30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1081193,00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3623434,59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1082094,89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3621962,85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1083215,90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3620650,31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1084528,43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3619529,30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1086000,18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3618627,42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1087594,89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3617966,87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1089273,29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3617563,92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3617428,49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1092714,85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3617563,92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Набс=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126,3 - 132,8 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1092069,96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3616476,83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1093136,97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3616621,39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1094186,72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3616861,01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1095210,77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3617193,76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1096200,87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3617616,97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1097149,05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3618127,23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1098047,67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3618720,42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113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1098889,49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3619391,79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1099667,75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3620135,91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1100376,18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3620946,79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1101009,06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3621817,92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1101561,31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3622742,26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1102028,48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3623712,40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1102406,81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3624720,50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1102693,24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3625758,46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1102885,49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3626817,91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1102981,99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3627890,33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1102981,97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3628967,09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1102885,43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3630039,50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1102693,15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3631098,95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1102406,67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3632136,90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1102028,31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3633144,99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1101561,10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3634115,10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1101008,82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3635039,43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1100375,90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3635910,53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1099667,45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3636721,39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1098889,16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3637465,48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1098047,31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3638136,81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1097148,67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3638729,98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1096200,47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3639240,20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1095210,36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3639663,37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1094186,30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3639996,09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1093136,54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3640235,67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1092069,52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3640380,19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1090993,85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3640428,48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1089918,18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3640380,15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1088851,18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3640235,59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1087801,42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3639995,97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1086777,37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3639663,22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1085787,27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3639240,01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1084839,10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3638729,75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1083940,48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3638136,55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1083098,65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3637465,19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1082320,39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3636721,07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114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1081611,97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3635910,19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1080979,08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3635039,06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1080426,83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3634114,71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1079959,66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3633144,58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1079581,34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3632136,48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1079294,90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3631098,52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1079102,66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3630039,07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1079006,16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3628966,65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1079006,18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3627889,89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1079102,72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3626817,47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1079295,00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3625758,03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1079581,47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3624720,08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1079959,84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3623711,99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1080427.04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3622741,88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1080979,32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3621817,55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1081612,24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3620946,45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1082320,70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3620135,59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1083098,98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3619391,50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1083940,83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3618720,17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1084839,48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3618127,00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1085787,67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3617616,78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1086777,78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3617193,61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1087801,85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3616860,89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1088851,61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3616621,31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1089918,62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3616476,79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3616428,50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1092069,96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3616476,83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Набс=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132,8 - 135,2 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1092014,72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3615460,14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1093029,07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3615580,20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1094030,88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3615779,47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1095013,97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3616056,73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1095972,27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3616410,27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1096899,88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3616837,90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1097791,08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3617337,00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1098640,37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3617904,48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115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1099442,52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3618536,84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1100192,58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3619230,19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1100885,93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3619980,25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1101518,30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3620782,40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1102085,78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3621631,70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1102584,87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3622522,89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1103012,51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3623450,50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1103366,04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3624408,81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1103643,30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3625391,89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1103842,57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3626393,70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1103962,63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3627408,05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1104002,73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1103962,63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3629449,35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1103842,57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3630463,70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1103643,30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3631465,51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1103366,04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3632448,60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1103012.51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3633406,90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1102584,87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3634334,51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1102085,78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3635225,71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1101518,30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3636075,00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1100885,93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3636877,15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1100192,58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3637627,21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1099442,52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3638320,56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1098640,37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3638952,93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1097791,08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3639520,41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1096899,88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3640019,50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1095972,27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3640447,14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1095013,97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3640800,67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1094030,88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3641077,93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1093029,07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3641277,20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1092014,72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3641397,26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3641437,36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1089973,42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3641397,26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1088959,07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3641277,20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1087957,26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3641077,93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1086974,18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3640800,67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1086015,87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3640447,14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116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1085088,26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3640019,50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1084197,07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3639520,41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1083347,77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3638952,93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1082545,62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3638320,56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1081795,56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3637627,21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1081102,21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3636877,15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1080469,85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3636075,00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1079902,37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3635225,71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1079403,27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3634334,51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1078975,64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3633406,90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1078622,10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3632448,60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1078344,84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3631465,51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1078145,57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3630463,70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1078025,51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3629449,35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1077985,41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1078025,51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3627408,05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1078145,57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3626393,70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1078344,84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3625391,89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1078622,10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3624408,81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1078975,64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3623450,50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1079403,27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3622522,89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1079902,37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3621631,70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1080469,85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3620782,40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1081102,21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3619980,25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1081795.56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3619230,19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1082545,62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3618536,84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1083347,77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3617904,48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1084197,07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3617337,00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1085088,26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3616837,90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1086015,87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3616410,27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1086974,18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3616056,73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1087957,26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3615779,47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1088959,07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3615580,20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1089973,42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3615460,14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3615420,04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1092014,72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3615460,14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Н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135,2 - 141,9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117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252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1092092,51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3614471,60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1093184,19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3614600,81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1094262,36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3614815,27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1095320,39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3615113,66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1096351,73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3615494,15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1097350,05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3615954,38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1098309,18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3616491,51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1099223,21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3617102,25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1100086,51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3617782,82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1100893,75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3618529,02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1101639,95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3619336,26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1102320,52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3620199,55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1102931,25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3621113,58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1103468,39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3622072,71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1103928,62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3623071,03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1104309,11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3624102,38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1104607,50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3625160,40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1104821,97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3626238,57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1104951,17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3627330,25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1104994,33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1104951,18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3629527,14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1104821,97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3630618,82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1104607,51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3631696,99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1104309,11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3632755,02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1103928,63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3633786,36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1103468,40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3634784,68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1102931,26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3635743,81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1102320,52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3636657,84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1101639,96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3637521,14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1100893,76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3638328,38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1100086,52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3639074,58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1099223,22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3639755,15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1098309,19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3640365,88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1097350,06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3640903,02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1096351,75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3641363,25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118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1095320,40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3641743,74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1094262,37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3642042,13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1093184,20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3642256,60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1092092,53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3642385,80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3642428,96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1089895,63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3642385,81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1088803,95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3642256,60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1087725,78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3642042,14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1086667,76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3641743,74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1085636,41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3641363,26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1084638,09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3640903,03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1083678,96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3640365,89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1082764,93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3639755,15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1081901,63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3639074,59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1081094,40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3638328,39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1080348,19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3637521,15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1079667,63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3636657,85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1079056,89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3635743,82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1078519,75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3634784,69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1078059,52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3633786,38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1077679,03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3632755,03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1077380,64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3631697,00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1077166,18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3630618,83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1077036,97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3629527,16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1076993,81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3628428,71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1077036,97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3627330,26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1077166,18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3626238,58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1077380,64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3625160,41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1077679,03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3624102,39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1078059,52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3623071,04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1078519,75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3622072,72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1079056,88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3621113,59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1079667,62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3620199,56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1080348,19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3619336,26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1081094,39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3618529,03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1081901,63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3617782,82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1082764,92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3617102,26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119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1083678,95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3616491,52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1084638,08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3615954,38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1085636,40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3615494,15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1086667,75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3615113,66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1087725,77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3614815,27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1088803,94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3614600,81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1089895,62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3614471,60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3614428,44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1092092,51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3614471,60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Н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141,9 - 143,5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3613428,70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1092170,96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3613474,94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1093340,59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3613613,38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1094495,75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3613843,15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1095629,33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3614162,85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1096734,32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3614570,51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1097803,93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3615063,60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1098831,55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3615639,10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1099810,85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3616293,45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1100735,79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3617022,61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1101600,67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3617822,10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1102400,16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3618686,98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1103129,33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3619611,92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1103783,67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3620591,22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1104359,17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3621618,84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1104852,26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3622688,45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1105259,92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3623793,45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1105579,62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3624927,02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1105809,40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3626082,19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1105947,83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3627251,82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1105947,83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3629605,59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1105809,40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3630775,22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1105579,62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3631930,38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1105259,92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3633063,96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1104852,26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3634168,95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12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6533515" cy="5575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Таблица</a:t>
            </a:r>
            <a:r>
              <a:rPr sz="1200" b="1" spc="5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3.1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539" y="1162050"/>
          <a:ext cx="6403340" cy="87680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7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711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723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6888">
                <a:tc rowSpan="2">
                  <a:txBody>
                    <a:bodyPr/>
                    <a:lstStyle/>
                    <a:p>
                      <a:pPr marL="202565" marR="194945" algn="just">
                        <a:lnSpc>
                          <a:spcPts val="1370"/>
                        </a:lnSpc>
                        <a:spcBef>
                          <a:spcPts val="259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Обозначение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характерных  точек</a:t>
                      </a:r>
                      <a:r>
                        <a:rPr sz="1200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границ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Координаты</a:t>
                      </a:r>
                      <a:r>
                        <a:rPr sz="12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МСК-86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05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3019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842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1091963,11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5842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1091949,74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3629723,74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842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1091893,81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3629717,30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5842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1091899,79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3629666,95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842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1091839,76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3629662,03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5842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1091834,91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3629652,50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842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1091900,87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3629657,88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5842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1091907,00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3629606,30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842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1091963,11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842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1089650,62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3629216,45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61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1089658,82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3629174,26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61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1089660,50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3629156,58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61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1089652,36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3629114,58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61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1089732,20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3629128,68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61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1089768,00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3629135,00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61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1089788,68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3629043,76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61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1089906,22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3628921,40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61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1089925,16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3628923,68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61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1090147,08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3628952,40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5461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1090162,18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3628763,16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61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1090162,22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3628762,72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61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1090162,68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3628760,46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61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1090278,42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3628777,14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61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1090268,22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3628835,84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61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1090266,80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3628837,12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61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1090262,00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3628875,00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5461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1090178,22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3628865,44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61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1090169,60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3628960,00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61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1090248,00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3628969,00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61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1090249,42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3628932,24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120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1104359,17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3635238,56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1103783,67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3636266,18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1103129,33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3637245,48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1102400,16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3638170,42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1101600,67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3639035,30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1100735.79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3639834,79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1099810,85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3640563,96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1098831,55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3641218,30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1097803,93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3641793.80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1096734,32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3642286,89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1095629,33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3642694,55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1094495,75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3643014,25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1093340,59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3643244,03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1092170,96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3643382,46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3643428,70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1089817,19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3643382,46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1088647,56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3643244,03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1087492,39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3643014,25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1086358,82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3642694,55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1085253,82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3642286,89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1084184,21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3641793,80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1083156,59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3641218,30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1082177,29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3640563,96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1081252,35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3639834,79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1080387,47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3639035,30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1079587,98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3638170,42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1078858,82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3637245,48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1078204,47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3636266,18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1077628,97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3635238,56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1077135,88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3634168,95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1076728,22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3633063,96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1076408,52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3631930,38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1076178,75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3630775,22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1076040,31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3629605,59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1076040,31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3627251,82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1076178,75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3626082,19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121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624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1076408,52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3624927,02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1076728,22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3623793,45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1077135,88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3622688,45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1077628,97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3621618,84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1078204,47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3620591,22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1078858,82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3619611,92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1079587,98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3618686,98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1080387,47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3617822,10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1081252,35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3617022,61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1082177,29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3616293,45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1083156,59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3615639,10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1084184,21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3615063,60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1085253,82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3614570,51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1086358,82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3614162,85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1087492,39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3613843,15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1088647,56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3613613,38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1089817,19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3613474,94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3613428,70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Н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53,9 - 54,9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1084837,49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3628529,26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1084926,39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3628743,89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1084837,49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3628958,53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1084622,86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3629047,43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1084408,22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3628958,53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1084319,32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3628743,89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1084408,22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3628529,26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1084622,86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3628440,36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1084837,49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3628529,26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4.31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Н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абс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= 62,6 - 63,7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1096020,57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3629935,09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1096170,57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3630044,08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1096227,87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3630220,41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1096170,57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3630396,75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1096020,57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3630505,73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1095835,16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3630505,73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1095685,16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3630396,75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880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1095627,87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3630220,41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1095685,16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3630044,08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1095835,16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3629935,09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1096020,57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3629935,09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494791" y="1945640"/>
            <a:ext cx="6562725" cy="80137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indent="457200">
              <a:lnSpc>
                <a:spcPts val="1370"/>
              </a:lnSpc>
              <a:spcBef>
                <a:spcPts val="200"/>
              </a:spcBef>
            </a:pPr>
            <a:r>
              <a:rPr sz="1200" dirty="0">
                <a:latin typeface="Times New Roman"/>
                <a:cs typeface="Times New Roman"/>
              </a:rPr>
              <a:t>8.7. </a:t>
            </a:r>
            <a:r>
              <a:rPr sz="1200" spc="-5" dirty="0">
                <a:latin typeface="Times New Roman"/>
                <a:cs typeface="Times New Roman"/>
              </a:rPr>
              <a:t>Графическое изображение границ секторов четвертой подзоны приаэродромной 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приведено на схеме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5.1.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55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Схема</a:t>
            </a:r>
            <a:r>
              <a:rPr sz="1200" b="1" spc="-10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5.1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33855" y="2945892"/>
            <a:ext cx="5285232" cy="6675119"/>
          </a:xfrm>
          <a:prstGeom prst="rect">
            <a:avLst/>
          </a:prstGeom>
        </p:spPr>
      </p:pic>
      <p:sp>
        <p:nvSpPr>
          <p:cNvPr id="6" name="object 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122</a:t>
            </a:fld>
            <a:r>
              <a:rPr dirty="0"/>
              <a:t>/174</a:t>
            </a: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123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494791" y="403351"/>
            <a:ext cx="6565900" cy="21209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4450" algn="just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50">
              <a:latin typeface="Times New Roman"/>
              <a:cs typeface="Times New Roman"/>
            </a:endParaRPr>
          </a:p>
          <a:p>
            <a:pPr marL="623570" indent="-154940" algn="just">
              <a:lnSpc>
                <a:spcPts val="1405"/>
              </a:lnSpc>
              <a:buAutoNum type="arabicPeriod" startAt="9"/>
              <a:tabLst>
                <a:tab pos="624205" algn="l"/>
              </a:tabLst>
            </a:pPr>
            <a:r>
              <a:rPr sz="1200" spc="-5" dirty="0">
                <a:latin typeface="Times New Roman"/>
                <a:cs typeface="Times New Roman"/>
              </a:rPr>
              <a:t>Описание границ пятой подзоны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включает:</a:t>
            </a:r>
            <a:endParaRPr sz="1200">
              <a:latin typeface="Times New Roman"/>
              <a:cs typeface="Times New Roman"/>
            </a:endParaRPr>
          </a:p>
          <a:p>
            <a:pPr marL="12700" marR="5715" lvl="1" indent="457200" algn="just">
              <a:lnSpc>
                <a:spcPts val="1370"/>
              </a:lnSpc>
              <a:spcBef>
                <a:spcPts val="65"/>
              </a:spcBef>
              <a:buAutoNum type="arabicPeriod"/>
              <a:tabLst>
                <a:tab pos="75692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Пятая 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 выделена по границам, </a:t>
            </a:r>
            <a:r>
              <a:rPr sz="1200" dirty="0">
                <a:latin typeface="Times New Roman"/>
                <a:cs typeface="Times New Roman"/>
              </a:rPr>
              <a:t>установленным </a:t>
            </a:r>
            <a:r>
              <a:rPr sz="1200" spc="-5" dirty="0">
                <a:latin typeface="Times New Roman"/>
                <a:cs typeface="Times New Roman"/>
              </a:rPr>
              <a:t>исходя из </a:t>
            </a:r>
            <a:r>
              <a:rPr sz="1200" dirty="0">
                <a:latin typeface="Times New Roman"/>
                <a:cs typeface="Times New Roman"/>
              </a:rPr>
              <a:t>требований </a:t>
            </a:r>
            <a:r>
              <a:rPr sz="1200" spc="-5" dirty="0">
                <a:latin typeface="Times New Roman"/>
                <a:cs typeface="Times New Roman"/>
              </a:rPr>
              <a:t>безопасности полетов </a:t>
            </a:r>
            <a:r>
              <a:rPr sz="1200" dirty="0">
                <a:latin typeface="Times New Roman"/>
                <a:cs typeface="Times New Roman"/>
              </a:rPr>
              <a:t>и  </a:t>
            </a:r>
            <a:r>
              <a:rPr sz="1200" spc="-5" dirty="0">
                <a:latin typeface="Times New Roman"/>
                <a:cs typeface="Times New Roman"/>
              </a:rPr>
              <a:t>промышленной безопасности </a:t>
            </a:r>
            <a:r>
              <a:rPr sz="1200" dirty="0">
                <a:latin typeface="Times New Roman"/>
                <a:cs typeface="Times New Roman"/>
              </a:rPr>
              <a:t>опасных </a:t>
            </a:r>
            <a:r>
              <a:rPr sz="1200" spc="-5" dirty="0">
                <a:latin typeface="Times New Roman"/>
                <a:cs typeface="Times New Roman"/>
              </a:rPr>
              <a:t>производственных </a:t>
            </a:r>
            <a:r>
              <a:rPr sz="1200" dirty="0">
                <a:latin typeface="Times New Roman"/>
                <a:cs typeface="Times New Roman"/>
              </a:rPr>
              <a:t>объектов с учетом </a:t>
            </a:r>
            <a:r>
              <a:rPr sz="1200" spc="-5" dirty="0">
                <a:latin typeface="Times New Roman"/>
                <a:cs typeface="Times New Roman"/>
              </a:rPr>
              <a:t>максимального  </a:t>
            </a:r>
            <a:r>
              <a:rPr sz="1200" dirty="0">
                <a:latin typeface="Times New Roman"/>
                <a:cs typeface="Times New Roman"/>
              </a:rPr>
              <a:t>радиуса зон </a:t>
            </a:r>
            <a:r>
              <a:rPr sz="1200" spc="-5" dirty="0">
                <a:latin typeface="Times New Roman"/>
                <a:cs typeface="Times New Roman"/>
              </a:rPr>
              <a:t>поражения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случаях происшествий </a:t>
            </a:r>
            <a:r>
              <a:rPr sz="1200" dirty="0">
                <a:latin typeface="Times New Roman"/>
                <a:cs typeface="Times New Roman"/>
              </a:rPr>
              <a:t>техногенного характера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опасных  </a:t>
            </a:r>
            <a:r>
              <a:rPr sz="1200" spc="-5" dirty="0">
                <a:latin typeface="Times New Roman"/>
                <a:cs typeface="Times New Roman"/>
              </a:rPr>
              <a:t>производственных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объектах.</a:t>
            </a:r>
            <a:endParaRPr sz="1200">
              <a:latin typeface="Times New Roman"/>
              <a:cs typeface="Times New Roman"/>
            </a:endParaRPr>
          </a:p>
          <a:p>
            <a:pPr marL="807720" lvl="1" indent="-339090" algn="just">
              <a:lnSpc>
                <a:spcPts val="1290"/>
              </a:lnSpc>
              <a:buAutoNum type="arabicPeriod"/>
              <a:tabLst>
                <a:tab pos="808355" algn="l"/>
              </a:tabLst>
            </a:pPr>
            <a:r>
              <a:rPr sz="1200" spc="-5" dirty="0">
                <a:latin typeface="Times New Roman"/>
                <a:cs typeface="Times New Roman"/>
              </a:rPr>
              <a:t>Перечень   координат   </a:t>
            </a:r>
            <a:r>
              <a:rPr sz="1200" dirty="0">
                <a:latin typeface="Times New Roman"/>
                <a:cs typeface="Times New Roman"/>
              </a:rPr>
              <a:t>характерных   точек   </a:t>
            </a:r>
            <a:r>
              <a:rPr sz="1200" spc="-5" dirty="0">
                <a:latin typeface="Times New Roman"/>
                <a:cs typeface="Times New Roman"/>
              </a:rPr>
              <a:t>границ   пятой   подзоны 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приаэродромной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05"/>
              </a:lnSpc>
            </a:pP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приведен </a:t>
            </a:r>
            <a:r>
              <a:rPr sz="1200" dirty="0">
                <a:latin typeface="Times New Roman"/>
                <a:cs typeface="Times New Roman"/>
              </a:rPr>
              <a:t>в таблице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6.1.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5"/>
              </a:spcBef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Таблица</a:t>
            </a:r>
            <a:r>
              <a:rPr sz="1200" b="1" spc="5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6.1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2725673"/>
          <a:ext cx="6403340" cy="7246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6888">
                <a:tc rowSpan="2">
                  <a:txBody>
                    <a:bodyPr/>
                    <a:lstStyle/>
                    <a:p>
                      <a:pPr marL="68580" marR="60960" indent="-1905" algn="ctr">
                        <a:lnSpc>
                          <a:spcPts val="1370"/>
                        </a:lnSpc>
                        <a:spcBef>
                          <a:spcPts val="259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Обозначение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характерных</a:t>
                      </a:r>
                      <a:r>
                        <a:rPr sz="1200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точек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границ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МСК-86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05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3019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1087257,13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3628709,47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1087276,07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3628697,63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1087295,74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3628687,01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1087316,03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3628677,67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1087336,89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3628669,64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1087358,21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3628662,96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1087379,91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3628657,65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1087401,91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3628653,73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1087424,11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3628651,23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1087446,43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3628650,14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1087468,77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3628650,48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1087474,49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3628648,28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1087480,05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3628645,69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1087485,41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3628642,72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1087490,55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3628639,38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1087508,23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3628626,99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1087526,64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3628615,71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1087545,70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3628605,58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1087565,36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3628596,64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1087585,52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3628588,93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1087606,13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3628582,48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1087627,09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3628577,31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1087648,33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3628573,44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1087669,76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3628570,88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1087691,32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3628569,65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1087712,91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3628569,75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124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1087734,45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3628571,18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1087755,86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3628573,93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1087777,07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3628578,00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1087797,98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3628583,36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1087818,52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3628590,00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1088053,82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3628667,51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1088363,34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3628647,27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1088415,48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3628646,82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1088446,41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3628649,70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1088477,11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3628654,46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1088498,60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3628657,60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1088519,86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3628662,05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1088540,81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3628667,81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1088561,37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3628674,84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1088581,45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3628683,12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1088600,98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3628692,62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1088619,90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3628703,30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1088638,12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3628715,12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1088655,58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3628728,05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1088672,21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3628742,02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1088687,96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3628756,99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1088702,75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3628772,90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1088716,54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3628789,69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1088784,02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3628797,98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1089246,76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3628861,32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1089388,96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3628883,02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1089404,55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3628866,84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1089421,09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3628851,64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1089438,54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3628837,49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1089456,82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3628824,42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1089475,86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3628812,50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1089495,60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3628801,76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1089515,95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3628792,26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1089587,71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3628747,75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1089699,45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3628631,42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1089704,51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3628610,03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1089710,89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3628589,00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125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1089718,58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3628568,42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1089727,55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3628548,35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1089737,76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3628528,89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1089749,17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3628510,11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1089761,73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3628492,08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1089775,41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3628474,88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1089790,13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3628458,57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1089805,85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3628443,21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1089822,51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3628428,87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1089840,03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3628415,61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1089858,35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3628403,47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1089877,39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3628392,50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1089897,08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3628382,75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1089917,35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3628374,26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1089938,11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3628367,05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1089959,28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3628361,16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1089980,78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3628356,61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1090002,53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3628353,42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1090024,43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3628351,60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1090046,40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3628351,16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1090068,36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3628352,10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1090090,21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3628354,42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1090111,87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3628358,10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1090133,27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3628363,13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1090156,04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3628366,23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1090178,55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3628370,81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1090200,72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3628376,86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1090222,45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3628384,35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1090243,63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3628393,26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1090264,19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3628403,53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1090284,03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3628415,13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1090303,06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3628428,01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1090325,73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3628430,35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1090348,21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3628434,17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1090370,38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3628439,44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1090392,17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3628446,14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1090413,48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3628454,25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126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1090434,21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3628463,72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1090454,28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3628474,53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1090473,61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3628486,62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1090492,10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3628499,94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1090509,70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3628514,44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1090647,82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3628526,37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1090652,95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3628467,44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1090658,44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3628404,38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1090661,52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3628382,66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1090665,94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3628361,19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1090671,70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3628340,03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1090678,78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3628319,27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1090687,14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3628299,00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1090696,76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3628279,29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1090707,59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3628260,22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1090719,59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3628241,87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1090732,72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3628224,30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1090746,92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3628207,59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1090762,14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3628191,81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1090778,32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3628177,00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1090795,40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3628163,24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1090813,30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3628150,58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1090831,96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3628139,06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1090851,31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3628128,74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1090871,27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3628119,64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1090891,75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3628111,82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1090912,69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3628105,29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1090933,99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3628100,08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1090955,58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3628096,22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1090977,36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3628093,72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1090999,26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3628092,59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1091022,14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3628091,37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1091045,04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3628091,63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1091067,88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3628093,38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1091090,56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3628096,59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1091112,99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3628101,27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1091135,06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3628107,39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127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1091156,69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3628114,92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1091177,79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3628123,83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1091198,27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3628134,10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1091218,05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3628145,66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1091237,03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3628158,48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1091255,14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3628172,50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1091272,31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3628187,67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1091288,46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3628203,91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1091303,53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3628221,16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1091318,83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3628240,63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1091332,92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3628260,99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1091345,75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3628282,16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1091357,28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3628304,07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1091367,46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3628326,64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1091376,27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3628349,78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1091383,65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3628373,42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1091389,59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3628397,45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3628421,80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1091397,07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3628446,38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1091398,57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3628471,09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1091398,39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3628500,52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1091396,23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3628529,86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1091392,10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3628558,99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1091356,62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3628802,71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1091357,41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1091369,27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3629111,23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1091421,87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3629109,10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1091474,27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3629104,17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1091643,10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3629088,33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1091664,68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3629086,98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1091686,31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3629086,96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1091707,90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3629088,27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1091729,36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3629090,92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1091750,62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3629094,88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1091771,60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3629100,16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1091792,20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3629106,71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1091812,37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3629114,53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128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1091832,01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3629123,58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1091851,06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3629133,82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1091869,57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3629144,32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1091887,43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3629155,90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1091904,57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3629168,52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1091920,92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3629182,14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1091936,44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3629196,70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1091951,07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3629212,16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1091964,76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3629228,46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1091977,45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3629245,54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1091989,11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3629263,35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1092010,37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3629265,59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1092031,46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3629269,12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1092052,29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3629273,93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1092072,79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3629280,01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1092092,89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3629287,33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1092112,49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3629295,86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1092131,54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3629305,57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1092149,96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3629316,43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1092167,69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3629328,39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1092184,65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3629341,41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1092200,78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3629355,45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1092216,02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3629370,44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1121236,05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3628994,75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1119985,05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3638176,99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1092093,38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3630042,92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1092072,58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3630051,50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1092051,27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3630058,72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1092029,54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3630064,56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1092007,48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3630068,99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1091985,18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3630072,00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1091962,74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3630073,57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1091940,24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3630073,69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1091917,78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3630072,37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1091872,75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3630067,19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1091667,03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3630130,81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1091646,86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3630136,81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129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1091626,36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3630141,59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1091605.61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3630145,13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1091584,68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3630147,43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1091563,66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3630148,46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1091542,61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3630148,24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1091521,61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3630146,75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1091500,74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3630144,00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1091480,07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3630140,01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1091459,68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3630134,79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1091191,59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3630057,34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1091116,67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3630062,38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1090995,63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3630068,22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1090977,08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3630078,18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1090957,96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3630087,01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1090938,35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3630094,68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1090918,32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3630101,15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1090897,93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3630106,40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1090877,27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3630110,42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1090856,39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3630113,19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1090835,39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3630114,70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1090814,34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3630114,94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1090744,12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3630113,64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1090722,09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3630112,39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1090700,16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3630109,82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1090678,44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3630105,94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1090656,98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3630100,76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1090635,88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3630094,31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1090615,20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3630086,59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1090595,02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3630077,65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1090575,41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3630067,51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1090556,45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3630056,22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1090538,20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3630043,81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1090360,19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3630021,56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1090327,37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3630014,57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1090295,07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3630005,48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1090263,42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3629994,35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1090232,55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3629981,21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13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7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711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723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1090326,44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3628941,84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1090338,56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3628846,26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1090341,06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3628829,22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1090414,06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3628851,12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1090404,36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3628924,20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1090353,42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3628918,46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1090349,82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3628943,26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1090379,18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1090374,10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3628981,28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1090369,84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3629011,14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1090164,94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3628980,26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1090062,12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3628971,08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1089917,12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3628948,86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1089894,90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3628953,78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1089894,88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3628953,80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1089846,86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3628994,86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1089852,68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3629000,26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1089836,98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3629043,12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1089833,84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3629062,66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1089836,52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3629063,06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1089839,52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3629063,50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1089843,16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1089845,52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3629051,44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1089847,98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3629039,10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1089869,54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3628988,80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1089897,12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3628963,68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1089914,88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3628958,06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1090020,32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3628972,40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1090016,00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3629001,18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1090010,24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3629038,44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1090003,42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3629089,72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1090002,76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3629095,00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1090000,60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3629113,04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1090010,24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3629114,84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1090013,14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3629090,80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1090018,54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3629048,84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1090027,74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3628973,42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130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1090202,58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3629966,11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1090173,64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3629949,12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1090145,86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3629930,31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1090119,33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3629909,76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1090094,19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3629887,55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1089998,59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3629875,63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1089937,21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3629866,62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1089921,30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3629882,38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1089904,41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3629897,08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1089886,62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3629910,68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1089868,00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3629923,11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1089848,62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3629934,33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1089828,56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3629944,29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1089807,91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3629952,94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1089786,75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3629960,26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1089765,16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3629966,21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1089742,65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3629971,08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1089719,87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3629974,52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1089696,92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3629976,54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1089673,89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3629977,12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1089650,87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3629976,27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1089550,71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3629963,07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1089473,66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3629948,81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1089451,49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3629944,13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1089429,67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3629938,04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1089408,29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3629930,54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1089387,43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3629921,67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1089367,20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3629911,48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1089347,66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3629899,99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1089328,91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3629887,27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1089311,02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3629873,36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1089294,07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3629858,32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1089278,13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3629842,22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1089263,26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3629825,12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1089249,54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3629807,09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1089237,00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3629788,21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1089225,72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3629768,56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131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1089170,23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3629761,29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1089053,62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3629747,09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1089026,43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3629763,03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1088998,21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3629777,07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1088969,10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3629789,14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1088939,22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3629799,18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1088920,79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3629804,34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1088898,49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3629809,24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1088875,92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3629812,69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1088853,17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3629814,67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1088830,34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3629815,17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1088807,52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3629814,20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1088784,82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3629811,75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1088733,88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3629804,93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1088611,98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3629788,58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1088590,30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3629785,35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1088568,86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3629780,77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1088547,75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3629774,85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1088529,63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3629785,68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1088510,89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3629795,39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1088491,60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3629803,95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1088471,83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3629811,34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1088451,65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3629817,52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1088431,13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3629822,47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1088410,35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3629826,18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1088389,39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3629828,62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1088368,31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3629829,80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1088347,21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3629829,71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1088326,15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3629828,35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1088305,21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3629825,71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1088225,41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3629813,23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1088203,54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3629809,09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1088181,98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3629803,55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1088160,83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3629796,64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1088140,16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3629788,38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1088120,07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3629778,80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1088100,63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3629767,95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132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86410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1088081,94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3629755,87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1088064,06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3629742,62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1088047,07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3629728,24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1088031,04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3629712,80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1088016,04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3629696,35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1088002,13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3629678,98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1087989,37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3629660,75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1087977,80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3629641,73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1087947,51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3629628,24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1087516,89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3629643,14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1087494,38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3629642,91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1087471,93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3629641,23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1087449,64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3629638,11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1087427,59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3629633,57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1087405,88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3629627,62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1087384,60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3629620,29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1087363,83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3629611,60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1087343,67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3629601,60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1087324,19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3629590,32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1087305,47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3629577,82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1087287,60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3629564,13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1087270,64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3629549,33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1087254,67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3629533,46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1087239,76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3629516,60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1087224,85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3629499,97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1087211,03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3629482,42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1087198,36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3629464,03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1087186,89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3629444,86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1087176,67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3629425,00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1087167,73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3629404,53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1087160,12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3629383,54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1087153,86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3629362,09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1058050,08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3629738,87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1059301,08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3620556,63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1087257,13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3628709,47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951991" y="9599167"/>
            <a:ext cx="6106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9.3. </a:t>
            </a:r>
            <a:r>
              <a:rPr sz="1200" spc="-5" dirty="0">
                <a:latin typeface="Times New Roman"/>
                <a:cs typeface="Times New Roman"/>
              </a:rPr>
              <a:t>Перечень кадастровых кварталов,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границах </a:t>
            </a:r>
            <a:r>
              <a:rPr sz="1200" dirty="0">
                <a:latin typeface="Times New Roman"/>
                <a:cs typeface="Times New Roman"/>
              </a:rPr>
              <a:t>территорий </a:t>
            </a:r>
            <a:r>
              <a:rPr sz="1200" spc="-5" dirty="0">
                <a:latin typeface="Times New Roman"/>
                <a:cs typeface="Times New Roman"/>
              </a:rPr>
              <a:t>которых полностью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или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133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494791" y="403351"/>
            <a:ext cx="6565900" cy="10788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445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 marR="7620">
              <a:lnSpc>
                <a:spcPts val="1370"/>
              </a:lnSpc>
            </a:pPr>
            <a:r>
              <a:rPr sz="1200" spc="-5" dirty="0">
                <a:latin typeface="Times New Roman"/>
                <a:cs typeface="Times New Roman"/>
              </a:rPr>
              <a:t>частично </a:t>
            </a:r>
            <a:r>
              <a:rPr sz="1200" dirty="0">
                <a:latin typeface="Times New Roman"/>
                <a:cs typeface="Times New Roman"/>
              </a:rPr>
              <a:t>расположена </a:t>
            </a:r>
            <a:r>
              <a:rPr sz="1200" spc="-5" dirty="0">
                <a:latin typeface="Times New Roman"/>
                <a:cs typeface="Times New Roman"/>
              </a:rPr>
              <a:t>пятая 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 Когалым, приведен </a:t>
            </a:r>
            <a:r>
              <a:rPr sz="1200" dirty="0">
                <a:latin typeface="Times New Roman"/>
                <a:cs typeface="Times New Roman"/>
              </a:rPr>
              <a:t>в таблице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6.2.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5"/>
              </a:spcBef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Таблица</a:t>
            </a:r>
            <a:r>
              <a:rPr sz="1200" b="1" spc="5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6.2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1856994"/>
          <a:ext cx="6214110" cy="32111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30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16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916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979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строки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Номера кадастровых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кварталов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86:00:0000000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354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86:03:0000000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354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86:03:0020302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354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86:17:0010301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86:03:0020401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354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86:17:0010302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86:03:0090102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354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86:17:0010303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86:03:0090201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354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86:03:0090203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354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86:17:0010501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86:17:0000000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354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354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354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86:17:0011001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354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86:17:0011201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354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494791" y="5246623"/>
            <a:ext cx="6564630" cy="1322705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12700" marR="5080" lvl="1" indent="457200" algn="just">
              <a:lnSpc>
                <a:spcPts val="1370"/>
              </a:lnSpc>
              <a:spcBef>
                <a:spcPts val="204"/>
              </a:spcBef>
              <a:buAutoNum type="arabicPeriod" startAt="4"/>
              <a:tabLst>
                <a:tab pos="744220" algn="l"/>
              </a:tabLst>
            </a:pPr>
            <a:r>
              <a:rPr sz="1200" spc="-5" dirty="0">
                <a:latin typeface="Times New Roman"/>
                <a:cs typeface="Times New Roman"/>
              </a:rPr>
              <a:t>Муниципальные </a:t>
            </a:r>
            <a:r>
              <a:rPr sz="1200" dirty="0">
                <a:latin typeface="Times New Roman"/>
                <a:cs typeface="Times New Roman"/>
              </a:rPr>
              <a:t>образования, в </a:t>
            </a:r>
            <a:r>
              <a:rPr sz="1200" spc="-5" dirty="0">
                <a:latin typeface="Times New Roman"/>
                <a:cs typeface="Times New Roman"/>
              </a:rPr>
              <a:t>границах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которых полностью или частично  </a:t>
            </a:r>
            <a:r>
              <a:rPr sz="1200" dirty="0">
                <a:latin typeface="Times New Roman"/>
                <a:cs typeface="Times New Roman"/>
              </a:rPr>
              <a:t>расположена </a:t>
            </a:r>
            <a:r>
              <a:rPr sz="1200" spc="-5" dirty="0">
                <a:latin typeface="Times New Roman"/>
                <a:cs typeface="Times New Roman"/>
              </a:rPr>
              <a:t>пятая 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 Когалым: Городской </a:t>
            </a:r>
            <a:r>
              <a:rPr sz="1200" dirty="0">
                <a:latin typeface="Times New Roman"/>
                <a:cs typeface="Times New Roman"/>
              </a:rPr>
              <a:t>округ </a:t>
            </a:r>
            <a:r>
              <a:rPr sz="1200" spc="-5" dirty="0">
                <a:latin typeface="Times New Roman"/>
                <a:cs typeface="Times New Roman"/>
              </a:rPr>
              <a:t>город Когалым, Сургутский муниципальный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район.</a:t>
            </a:r>
            <a:endParaRPr sz="1200">
              <a:latin typeface="Times New Roman"/>
              <a:cs typeface="Times New Roman"/>
            </a:endParaRPr>
          </a:p>
          <a:p>
            <a:pPr marL="832485" lvl="1" indent="-363855" algn="just">
              <a:lnSpc>
                <a:spcPts val="1295"/>
              </a:lnSpc>
              <a:buAutoNum type="arabicPeriod" startAt="4"/>
              <a:tabLst>
                <a:tab pos="833119" algn="l"/>
              </a:tabLst>
            </a:pPr>
            <a:r>
              <a:rPr sz="1200" spc="-5" dirty="0">
                <a:latin typeface="Times New Roman"/>
                <a:cs typeface="Times New Roman"/>
              </a:rPr>
              <a:t>Графическое изображение границ пятой подзоны приаэродромной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территории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05"/>
              </a:lnSpc>
            </a:pP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приведено на схеме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600">
              <a:latin typeface="Times New Roman"/>
              <a:cs typeface="Times New Roman"/>
            </a:endParaRPr>
          </a:p>
          <a:p>
            <a:pPr marL="1270" algn="ctr">
              <a:lnSpc>
                <a:spcPct val="100000"/>
              </a:lnSpc>
              <a:spcBef>
                <a:spcPts val="5"/>
              </a:spcBef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Схема</a:t>
            </a:r>
            <a:r>
              <a:rPr sz="1200" b="1" spc="-10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6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57655" y="754380"/>
            <a:ext cx="5437632" cy="7399019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494791" y="8334247"/>
            <a:ext cx="5907405" cy="556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8500" indent="-229235">
              <a:lnSpc>
                <a:spcPts val="1405"/>
              </a:lnSpc>
              <a:spcBef>
                <a:spcPts val="100"/>
              </a:spcBef>
              <a:buAutoNum type="arabicPeriod" startAt="10"/>
              <a:tabLst>
                <a:tab pos="698500" algn="l"/>
              </a:tabLst>
            </a:pPr>
            <a:r>
              <a:rPr sz="1200" spc="-5" dirty="0">
                <a:latin typeface="Times New Roman"/>
                <a:cs typeface="Times New Roman"/>
              </a:rPr>
              <a:t>Описание границ </a:t>
            </a:r>
            <a:r>
              <a:rPr sz="1200" dirty="0">
                <a:latin typeface="Times New Roman"/>
                <a:cs typeface="Times New Roman"/>
              </a:rPr>
              <a:t>шестой </a:t>
            </a:r>
            <a:r>
              <a:rPr sz="1200" spc="-5" dirty="0">
                <a:latin typeface="Times New Roman"/>
                <a:cs typeface="Times New Roman"/>
              </a:rPr>
              <a:t>подзоны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включает:</a:t>
            </a:r>
            <a:endParaRPr sz="1200">
              <a:latin typeface="Times New Roman"/>
              <a:cs typeface="Times New Roman"/>
            </a:endParaRPr>
          </a:p>
          <a:p>
            <a:pPr marL="12700" marR="5080" lvl="1" indent="457200">
              <a:lnSpc>
                <a:spcPts val="1370"/>
              </a:lnSpc>
              <a:spcBef>
                <a:spcPts val="65"/>
              </a:spcBef>
              <a:buAutoNum type="arabicPeriod"/>
              <a:tabLst>
                <a:tab pos="898525" algn="l"/>
                <a:tab pos="4253865" algn="l"/>
              </a:tabLst>
            </a:pPr>
            <a:r>
              <a:rPr sz="1200" spc="-5" dirty="0">
                <a:latin typeface="Times New Roman"/>
                <a:cs typeface="Times New Roman"/>
              </a:rPr>
              <a:t>Шестая   подзона  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приаэродромной  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территории	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 Когалым выделена по границам, </a:t>
            </a:r>
            <a:r>
              <a:rPr sz="1200" dirty="0">
                <a:latin typeface="Times New Roman"/>
                <a:cs typeface="Times New Roman"/>
              </a:rPr>
              <a:t>установленным </a:t>
            </a:r>
            <a:r>
              <a:rPr sz="1200" spc="-5" dirty="0">
                <a:latin typeface="Times New Roman"/>
                <a:cs typeface="Times New Roman"/>
              </a:rPr>
              <a:t>на </a:t>
            </a:r>
            <a:r>
              <a:rPr sz="1200" dirty="0">
                <a:latin typeface="Times New Roman"/>
                <a:cs typeface="Times New Roman"/>
              </a:rPr>
              <a:t>удалении 15 </a:t>
            </a:r>
            <a:r>
              <a:rPr sz="1200" spc="-5" dirty="0">
                <a:latin typeface="Times New Roman"/>
                <a:cs typeface="Times New Roman"/>
              </a:rPr>
              <a:t>км </a:t>
            </a:r>
            <a:r>
              <a:rPr sz="1200" dirty="0">
                <a:latin typeface="Times New Roman"/>
                <a:cs typeface="Times New Roman"/>
              </a:rPr>
              <a:t>от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КТА.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134</a:t>
            </a:fld>
            <a:r>
              <a:rPr dirty="0"/>
              <a:t>/174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500876" y="8507983"/>
            <a:ext cx="5581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авиации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94791" y="8855456"/>
            <a:ext cx="6565900" cy="729615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indent="457200">
              <a:lnSpc>
                <a:spcPts val="1370"/>
              </a:lnSpc>
              <a:spcBef>
                <a:spcPts val="200"/>
              </a:spcBef>
            </a:pPr>
            <a:r>
              <a:rPr sz="1200" dirty="0">
                <a:latin typeface="Times New Roman"/>
                <a:cs typeface="Times New Roman"/>
              </a:rPr>
              <a:t>10.2 </a:t>
            </a:r>
            <a:r>
              <a:rPr sz="1200" spc="-5" dirty="0">
                <a:latin typeface="Times New Roman"/>
                <a:cs typeface="Times New Roman"/>
              </a:rPr>
              <a:t>Перечень координат </a:t>
            </a:r>
            <a:r>
              <a:rPr sz="1200" dirty="0">
                <a:latin typeface="Times New Roman"/>
                <a:cs typeface="Times New Roman"/>
              </a:rPr>
              <a:t>характерных точек </a:t>
            </a:r>
            <a:r>
              <a:rPr sz="1200" spc="-5" dirty="0">
                <a:latin typeface="Times New Roman"/>
                <a:cs typeface="Times New Roman"/>
              </a:rPr>
              <a:t>границ </a:t>
            </a:r>
            <a:r>
              <a:rPr sz="1200" dirty="0">
                <a:latin typeface="Times New Roman"/>
                <a:cs typeface="Times New Roman"/>
              </a:rPr>
              <a:t>шестой </a:t>
            </a:r>
            <a:r>
              <a:rPr sz="1200" spc="-5" dirty="0">
                <a:latin typeface="Times New Roman"/>
                <a:cs typeface="Times New Roman"/>
              </a:rPr>
              <a:t>подзоны приаэродромной 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приведен </a:t>
            </a:r>
            <a:r>
              <a:rPr sz="1200" dirty="0">
                <a:latin typeface="Times New Roman"/>
                <a:cs typeface="Times New Roman"/>
              </a:rPr>
              <a:t>в таблице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7.1.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Таблица</a:t>
            </a:r>
            <a:r>
              <a:rPr sz="1200" b="1" spc="5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7.1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135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8891">
                <a:tc rowSpan="2">
                  <a:txBody>
                    <a:bodyPr/>
                    <a:lstStyle/>
                    <a:p>
                      <a:pPr marL="68580" marR="60960" indent="-1905" algn="ctr">
                        <a:lnSpc>
                          <a:spcPts val="1370"/>
                        </a:lnSpc>
                        <a:spcBef>
                          <a:spcPts val="259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Обозначение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характерных</a:t>
                      </a:r>
                      <a:r>
                        <a:rPr sz="1200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точек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границ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МСК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461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05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3019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1090584.46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3614396,50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1091522,60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3614485,18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1092453,32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3614632,60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1093372,95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3614838,16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1094277,86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3615101,06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1095164,47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3615420,26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1096029,29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3615794,50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1096868,90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3616222,30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1097680,00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3616701,99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1098459,38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3617231,65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1099203,96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3617809,21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1099910,81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3618432,38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1100577,13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3619098,70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1101200,30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3619805,55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1101777,86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3620550,13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1102307,52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3621329,50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1102787,20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3622140,60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1103215,01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3622980,22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1103589,25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3623845,04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1103908,45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3624731,65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1104171,35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3625636,56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1104376,91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3626556,19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1104524,32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3627486,91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1104613,00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3628425,05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1104642,60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3629366,91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1104613,00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3630308,76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1104524,32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3631246,90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1104376,91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3632177,62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1104171,35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3633097,25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1103908,45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3634002,16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1103589,25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3634888,77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1103215,01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3635753,59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1102787,20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3636593,21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1102307,52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3637404,31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136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1101777,86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3638183,68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1101200,30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3638928,26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1100577,13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3639635,11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1099910,81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3640301,43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1099203,96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3640924,60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1098459,38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3641502,16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1097680,00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3642031,82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1096868,90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3642511,51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1096029,29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3642939,31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1095164,47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3643313,55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1094277,86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3643632,75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1093372,95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3643895,65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1092453,32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3644101,21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1091522,60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3644248,63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1090584,46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3644337,31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1089642,60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3644337,31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1088700,74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3644337,31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1087762,60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3644248,63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1086831,88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3644101,21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1085912,25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3643895,65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1085007,34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3643632,75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1084120,73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3643313,55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1083255,91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3642939,31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1082416,29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3642511,51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1081605,20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3642031,82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1080825,82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3641502,16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1080081,24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3640924,60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1079374,39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3640301,43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1078708,07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3639635,11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1078084,90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3638928,26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1077507,34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3638183,68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1076977,68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3636593,21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1076498,00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3636593,21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1076070,19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3635753,59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1075695,95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3634888,77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1075376,75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3634002,16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1075113,85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3633097,25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137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74066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1074908,29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3632177,62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1074760,88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3631246,90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1074672,20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3630308,76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1074642,60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3629366,91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1074672,20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3628425,05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1074760,88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3627486,91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1074908,29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3626556,19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1075113,85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3625636,56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1075376,75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3624731,65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1075695,95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3623845,04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1076070,19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3622980,22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1076498,00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3622140,60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1076977,68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3621329,50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1077507,34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3620550,13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1078084,90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3619805,55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1078708,07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3619098,70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1079374,39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3618432,38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1080081,24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3617809,21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1080825,82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3617231,65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1081605,20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3616701,99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1082416,29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3616222,30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1083255,91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3615794,50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1084120,73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3615420,26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1085007,34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3615101,06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1085912,25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3614838,16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1086831,88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3614632,60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1087762,60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3614485,18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1088700,74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3614396,50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1089642,60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3614366,90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1090584,46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3614396,50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494791" y="8364728"/>
            <a:ext cx="6565900" cy="903605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indent="457200" algn="just">
              <a:lnSpc>
                <a:spcPts val="1370"/>
              </a:lnSpc>
              <a:spcBef>
                <a:spcPts val="200"/>
              </a:spcBef>
            </a:pPr>
            <a:r>
              <a:rPr sz="1200" dirty="0">
                <a:latin typeface="Times New Roman"/>
                <a:cs typeface="Times New Roman"/>
              </a:rPr>
              <a:t>10.3. </a:t>
            </a:r>
            <a:r>
              <a:rPr sz="1200" spc="-5" dirty="0">
                <a:latin typeface="Times New Roman"/>
                <a:cs typeface="Times New Roman"/>
              </a:rPr>
              <a:t>Перечень кадастровых кварталов,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границах </a:t>
            </a:r>
            <a:r>
              <a:rPr sz="1200" dirty="0">
                <a:latin typeface="Times New Roman"/>
                <a:cs typeface="Times New Roman"/>
              </a:rPr>
              <a:t>территорий </a:t>
            </a:r>
            <a:r>
              <a:rPr sz="1200" spc="-5" dirty="0">
                <a:latin typeface="Times New Roman"/>
                <a:cs typeface="Times New Roman"/>
              </a:rPr>
              <a:t>которых полностью или  частично </a:t>
            </a:r>
            <a:r>
              <a:rPr sz="1200" dirty="0">
                <a:latin typeface="Times New Roman"/>
                <a:cs typeface="Times New Roman"/>
              </a:rPr>
              <a:t>расположена шестая </a:t>
            </a:r>
            <a:r>
              <a:rPr sz="1200" spc="-5" dirty="0">
                <a:latin typeface="Times New Roman"/>
                <a:cs typeface="Times New Roman"/>
              </a:rPr>
              <a:t>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 авиации Когалым, приведен </a:t>
            </a:r>
            <a:r>
              <a:rPr sz="1200" dirty="0">
                <a:latin typeface="Times New Roman"/>
                <a:cs typeface="Times New Roman"/>
              </a:rPr>
              <a:t>в таблице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7.2.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5"/>
              </a:spcBef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Таблица</a:t>
            </a:r>
            <a:r>
              <a:rPr sz="1200" b="1" spc="5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7.2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506348" y="9469373"/>
          <a:ext cx="6403340" cy="4953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750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78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014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170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строки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Номера кадастровых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кварталов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1959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86:00:0000000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784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138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69132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750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78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014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170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86:03:0000000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86:03:0020302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86:03:0020401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86:03:0090103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86:03:0090201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86:03:0090203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86:17:0000000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86:17:0010701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86:17:0010301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86:17:0010801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86:17:0010302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86:17:0010901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86:17:0010303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86:17:0011001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86:17:0010304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86:17:0011101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86:17:0011201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86:17:0011301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86:17:0011401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86:17:0010501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86:17:0011601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86:17:0011701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494791" y="7870952"/>
            <a:ext cx="6566534" cy="1322705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lvl="1" indent="457200" algn="just">
              <a:lnSpc>
                <a:spcPts val="1370"/>
              </a:lnSpc>
              <a:spcBef>
                <a:spcPts val="200"/>
              </a:spcBef>
              <a:buAutoNum type="arabicPeriod" startAt="4"/>
              <a:tabLst>
                <a:tab pos="890905" algn="l"/>
              </a:tabLst>
            </a:pPr>
            <a:r>
              <a:rPr sz="1200" spc="-5" dirty="0">
                <a:latin typeface="Times New Roman"/>
                <a:cs typeface="Times New Roman"/>
              </a:rPr>
              <a:t>Муниципальные </a:t>
            </a:r>
            <a:r>
              <a:rPr sz="1200" dirty="0">
                <a:latin typeface="Times New Roman"/>
                <a:cs typeface="Times New Roman"/>
              </a:rPr>
              <a:t>образования, в </a:t>
            </a:r>
            <a:r>
              <a:rPr sz="1200" spc="-5" dirty="0">
                <a:latin typeface="Times New Roman"/>
                <a:cs typeface="Times New Roman"/>
              </a:rPr>
              <a:t>границах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которых полностью или  частично </a:t>
            </a:r>
            <a:r>
              <a:rPr sz="1200" dirty="0">
                <a:latin typeface="Times New Roman"/>
                <a:cs typeface="Times New Roman"/>
              </a:rPr>
              <a:t>расположена шестая </a:t>
            </a:r>
            <a:r>
              <a:rPr sz="1200" spc="-5" dirty="0">
                <a:latin typeface="Times New Roman"/>
                <a:cs typeface="Times New Roman"/>
              </a:rPr>
              <a:t>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 авиации Когалым: городской </a:t>
            </a:r>
            <a:r>
              <a:rPr sz="1200" dirty="0">
                <a:latin typeface="Times New Roman"/>
                <a:cs typeface="Times New Roman"/>
              </a:rPr>
              <a:t>округ </a:t>
            </a:r>
            <a:r>
              <a:rPr sz="1200" spc="-5" dirty="0">
                <a:latin typeface="Times New Roman"/>
                <a:cs typeface="Times New Roman"/>
              </a:rPr>
              <a:t>город Когалым, Сургутский муниципальный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район.</a:t>
            </a:r>
            <a:endParaRPr sz="1200">
              <a:latin typeface="Times New Roman"/>
              <a:cs typeface="Times New Roman"/>
            </a:endParaRPr>
          </a:p>
          <a:p>
            <a:pPr marL="882650" lvl="1" indent="-414020" algn="just">
              <a:lnSpc>
                <a:spcPts val="1295"/>
              </a:lnSpc>
              <a:buAutoNum type="arabicPeriod" startAt="4"/>
              <a:tabLst>
                <a:tab pos="883285" algn="l"/>
              </a:tabLst>
            </a:pPr>
            <a:r>
              <a:rPr sz="1200" spc="-5" dirty="0">
                <a:latin typeface="Times New Roman"/>
                <a:cs typeface="Times New Roman"/>
              </a:rPr>
              <a:t>Графическое изображение границ </a:t>
            </a:r>
            <a:r>
              <a:rPr sz="1200" dirty="0">
                <a:latin typeface="Times New Roman"/>
                <a:cs typeface="Times New Roman"/>
              </a:rPr>
              <a:t>шестой </a:t>
            </a:r>
            <a:r>
              <a:rPr sz="1200" spc="-5" dirty="0">
                <a:latin typeface="Times New Roman"/>
                <a:cs typeface="Times New Roman"/>
              </a:rPr>
              <a:t>подзоны приаэродромной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территории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05"/>
              </a:lnSpc>
            </a:pP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приведено на схеме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Схема</a:t>
            </a:r>
            <a:r>
              <a:rPr sz="1200" b="1" spc="-10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7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20367" y="754380"/>
            <a:ext cx="4713732" cy="6313931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494791" y="7249159"/>
            <a:ext cx="6565900" cy="14249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8500" indent="-229235" algn="just">
              <a:lnSpc>
                <a:spcPts val="1405"/>
              </a:lnSpc>
              <a:spcBef>
                <a:spcPts val="100"/>
              </a:spcBef>
              <a:buAutoNum type="arabicPeriod" startAt="11"/>
              <a:tabLst>
                <a:tab pos="698500" algn="l"/>
              </a:tabLst>
            </a:pPr>
            <a:r>
              <a:rPr sz="1200" spc="-5" dirty="0">
                <a:latin typeface="Times New Roman"/>
                <a:cs typeface="Times New Roman"/>
              </a:rPr>
              <a:t>Описание границ седьмой подзоны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включает:</a:t>
            </a:r>
            <a:endParaRPr sz="1200">
              <a:latin typeface="Times New Roman"/>
              <a:cs typeface="Times New Roman"/>
            </a:endParaRPr>
          </a:p>
          <a:p>
            <a:pPr marL="12700" marR="5080" lvl="1" indent="457200" algn="just">
              <a:lnSpc>
                <a:spcPts val="1370"/>
              </a:lnSpc>
              <a:spcBef>
                <a:spcPts val="65"/>
              </a:spcBef>
              <a:buAutoNum type="arabicPeriod"/>
              <a:tabLst>
                <a:tab pos="890905" algn="l"/>
              </a:tabLst>
            </a:pPr>
            <a:r>
              <a:rPr sz="1200" spc="-5" dirty="0">
                <a:latin typeface="Times New Roman"/>
                <a:cs typeface="Times New Roman"/>
              </a:rPr>
              <a:t>Седьмая 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 Когалым </a:t>
            </a:r>
            <a:r>
              <a:rPr sz="1200" dirty="0">
                <a:latin typeface="Times New Roman"/>
                <a:cs typeface="Times New Roman"/>
              </a:rPr>
              <a:t>определена </a:t>
            </a:r>
            <a:r>
              <a:rPr sz="1200" spc="-5" dirty="0">
                <a:latin typeface="Times New Roman"/>
                <a:cs typeface="Times New Roman"/>
              </a:rPr>
              <a:t>из </a:t>
            </a:r>
            <a:r>
              <a:rPr sz="1200" dirty="0">
                <a:latin typeface="Times New Roman"/>
                <a:cs typeface="Times New Roman"/>
              </a:rPr>
              <a:t>условий </a:t>
            </a:r>
            <a:r>
              <a:rPr sz="1200" spc="-5" dirty="0">
                <a:latin typeface="Times New Roman"/>
                <a:cs typeface="Times New Roman"/>
              </a:rPr>
              <a:t>воздействия авиационного </a:t>
            </a:r>
            <a:r>
              <a:rPr sz="1200" spc="-15" dirty="0">
                <a:latin typeface="Times New Roman"/>
                <a:cs typeface="Times New Roman"/>
              </a:rPr>
              <a:t>шума </a:t>
            </a:r>
            <a:r>
              <a:rPr sz="1200" dirty="0">
                <a:latin typeface="Times New Roman"/>
                <a:cs typeface="Times New Roman"/>
              </a:rPr>
              <a:t>и </a:t>
            </a:r>
            <a:r>
              <a:rPr sz="1200" spc="-5" dirty="0">
                <a:latin typeface="Times New Roman"/>
                <a:cs typeface="Times New Roman"/>
              </a:rPr>
              <a:t>включает </a:t>
            </a:r>
            <a:r>
              <a:rPr sz="1200" dirty="0">
                <a:latin typeface="Times New Roman"/>
                <a:cs typeface="Times New Roman"/>
              </a:rPr>
              <a:t>территорию,  ограниченную </a:t>
            </a:r>
            <a:r>
              <a:rPr sz="1200" spc="-5" dirty="0">
                <a:latin typeface="Times New Roman"/>
                <a:cs typeface="Times New Roman"/>
              </a:rPr>
              <a:t>контуром эквивалентного </a:t>
            </a:r>
            <a:r>
              <a:rPr sz="1200" dirty="0">
                <a:latin typeface="Times New Roman"/>
                <a:cs typeface="Times New Roman"/>
              </a:rPr>
              <a:t>уровня звука </a:t>
            </a:r>
            <a:r>
              <a:rPr sz="1200" spc="-5" dirty="0">
                <a:latin typeface="Times New Roman"/>
                <a:cs typeface="Times New Roman"/>
              </a:rPr>
              <a:t>для дневного </a:t>
            </a:r>
            <a:r>
              <a:rPr sz="1200" dirty="0">
                <a:latin typeface="Times New Roman"/>
                <a:cs typeface="Times New Roman"/>
              </a:rPr>
              <a:t>и </a:t>
            </a:r>
            <a:r>
              <a:rPr sz="1200" spc="-5" dirty="0">
                <a:latin typeface="Times New Roman"/>
                <a:cs typeface="Times New Roman"/>
              </a:rPr>
              <a:t>ночного времени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суток.</a:t>
            </a:r>
            <a:endParaRPr sz="1200">
              <a:latin typeface="Times New Roman"/>
              <a:cs typeface="Times New Roman"/>
            </a:endParaRPr>
          </a:p>
          <a:p>
            <a:pPr marL="855344" lvl="1" indent="-386715" algn="just">
              <a:lnSpc>
                <a:spcPts val="1295"/>
              </a:lnSpc>
              <a:buAutoNum type="arabicPeriod"/>
              <a:tabLst>
                <a:tab pos="855980" algn="l"/>
              </a:tabLst>
            </a:pPr>
            <a:r>
              <a:rPr sz="1200" spc="-5" dirty="0">
                <a:latin typeface="Times New Roman"/>
                <a:cs typeface="Times New Roman"/>
              </a:rPr>
              <a:t>Перечень координат </a:t>
            </a:r>
            <a:r>
              <a:rPr sz="1200" dirty="0">
                <a:latin typeface="Times New Roman"/>
                <a:cs typeface="Times New Roman"/>
              </a:rPr>
              <a:t>характерных точек </a:t>
            </a:r>
            <a:r>
              <a:rPr sz="1200" spc="-5" dirty="0">
                <a:latin typeface="Times New Roman"/>
                <a:cs typeface="Times New Roman"/>
              </a:rPr>
              <a:t>границ седьмой подзоны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приаэродромной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05"/>
              </a:lnSpc>
            </a:pP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приведен </a:t>
            </a:r>
            <a:r>
              <a:rPr sz="1200" dirty="0">
                <a:latin typeface="Times New Roman"/>
                <a:cs typeface="Times New Roman"/>
              </a:rPr>
              <a:t>в таблице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8.1.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5"/>
              </a:spcBef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Таблица</a:t>
            </a:r>
            <a:r>
              <a:rPr sz="1200" b="1" spc="5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8.1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139</a:t>
            </a:fld>
            <a:r>
              <a:rPr dirty="0"/>
              <a:t>/174</a:t>
            </a: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506730" y="8875014"/>
          <a:ext cx="6403340" cy="10928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6887">
                <a:tc rowSpan="2">
                  <a:txBody>
                    <a:bodyPr/>
                    <a:lstStyle/>
                    <a:p>
                      <a:pPr marL="68580" marR="60960" indent="-1905" algn="ctr">
                        <a:lnSpc>
                          <a:spcPts val="1370"/>
                        </a:lnSpc>
                        <a:spcBef>
                          <a:spcPts val="26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Обозначение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характерных</a:t>
                      </a:r>
                      <a:r>
                        <a:rPr sz="1200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точек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границ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МСК-86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05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302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1103175,55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3631632,21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1103127,07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3631700,10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14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7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711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723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1090135,90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3628988,12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1090144,32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3628989,14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1090163,72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3628991,84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1090153,82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3629054,40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1090149,74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3629058,92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1090146,82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3629078,40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1090145,98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3629083,78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1090150,80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3629084,62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1090152,60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3629088,54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1090168,20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3628992,42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1090298,88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3629009,44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1090290,06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3629079,82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1090289,40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3629085,20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1090278,30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3629153,72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1090287,18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3629155,00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1090290,54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3629132,02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1090304,32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3629042,82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1090307,86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3629035,14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1090323,90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3629016,78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1090329,74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3629014,02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1090730,34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3629065,62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1090740,22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3629066,96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1090753,48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3629068,60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1091016,32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3629106,86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1091009,80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3629152,32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1090980,98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3629351,84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1091033,04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3629378,44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1091153,02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3629419,44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1091179,62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3629424,78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1091275,62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3629454,54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1091286,78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3629456,70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1091392,36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3629463,40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1091675,80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3629436,80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1091690,12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3629445,30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1091679,12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3629567,68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1091682,26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3629577,28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1091690,06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3629581,88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140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1103090,93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3631726,81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1103036,93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3631737,33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1102945,92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3631750,79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1102854,78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3631760,68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1102763,55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3631767,92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1102672,24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3631773,15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394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1102580,87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3631776,81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1102489,46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3631779,23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1102398,01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3631780,62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1102306,53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3631781,18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1102215,02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3631781,01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1102123,49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3631780,24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1102031,94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3631778,92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1101940,37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3631777,13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1101848,79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3631774,90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1101810,79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3631773,75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1101757,17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3631771,64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1101665,52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3631767,71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1101573,87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3631763,62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1101482,21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3631759,38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1101390,55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3631754,99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1101298,88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3631750,45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1101207,48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3631753,10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1101116,20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3631759,13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1101025.18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3631772,29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1100934,86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3631804,53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1100932,78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3631805,95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1100931,04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3631897,52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1100932,55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3631988,96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1100927,92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3632080,63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1100918,08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3632172,49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1100903,70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3632264,52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1100890,38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3632356,51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1100866,87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3632445,78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1100866,15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3632448,90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1100855,36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3632540,80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13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1100832,96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3632633,12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141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1100810,15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3632725,46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1100786,58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3632751,52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1100696,9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3632801,04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1100606,07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3632819,34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1100514,73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3632823,77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1100423,12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3632820,87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1100331,35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3632813,59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1100239,57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3632805,81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1100148,25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3632810,76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1100111,98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3632842,56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1100105,23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3632934,31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1100077,28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3633026,84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1100066,46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3633075,77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1100057,00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3633119,08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1100028,81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3633211,62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1099994,64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3633304,37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1099984,51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3633336,18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1099962.47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3633397,05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1099935,12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3633489,56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1099902,02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3633582,04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1099901,94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3633582,28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1099860,60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3633675,29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1099817,26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3633765,87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1099815,99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3633768,43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1099777,19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3633861,36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1099735,51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3633954,39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1099732,87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3633959,74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1099689,10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3634047,59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1099647,48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3634126,37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1099629,72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3634141,27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1099558,03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3634182,33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1099465,46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3634153,25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1099459,05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3634147,53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1099371,23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3634078,77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1099355,21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3634059,83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1099275,94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3633975,49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1099272,25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3633971,37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142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1099198,50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3633882,58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1099180,38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3633864,94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1099115,46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3633794,12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1099085,09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3633761,47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1099033,88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3633705,61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1098989,51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3633650,35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1098961,75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3633616,75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1098893,85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3633527,74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1098893,50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3633527,34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1098812,54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3633439,22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1098798,13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3633421,74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1098736,83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3633350,50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1098702,28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3633303,36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1098668,79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3633261,49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1098606,97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3633199,53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1098581,18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3633173,20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1098512,03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3633105,54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1098492,29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3633084,96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1098417,01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3633009,53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1098404,70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3632996,67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1098322,16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3632918,40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1098312,06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3632908,56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1098227,37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3632828,63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1098219,09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3632820,47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1098132,53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3632737,58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1098126,83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3632732,35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1098038,25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3632661,79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1098017,18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3632644,87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1097944,01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3632587,12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1097907,20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3632557,40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1097849,76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3632512,16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1097792,08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3632470,12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1097755,83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3632445,86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1097663,31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3632383,34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1097662,00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3632382,47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1097568,13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3632317,96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1097536,69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3632296,48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143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1097474,40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3632257,02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1097393,39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3632210,24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1097380,94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3632203,73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1097287,56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3632152,34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1097238,01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3632124,43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1097194,16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3632100,60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1097100,88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3632052,29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1097074,48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3632038,93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1097007,69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3632006,19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1096914,56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3631961,78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1096897,48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3631953,92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1096821,54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3631920,23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1096728,57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3631880,26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1096703,15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3631869,54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1096635,68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3631842,41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1096542,83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3631805,60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1096487,66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3631785,94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1096450,15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3631773,38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1096357,49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3631741,76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1096264,83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3631710,18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1096242,74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3631703,42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1096172,32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3631682,82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1096079,86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3631656,75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1095987,43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3631631,40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1095951,69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3631622,59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1095895,13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3631609,45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1095802,82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3631587,56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1095710,63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3631568,69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1095618,52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3631551,94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1095580,24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3631544,71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1095526,40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3631535,30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1095434,40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3631521,60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1095342,42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3631508,63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1095250,48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3631496,71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1095158,57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3631485,38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1095066,69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3631475,23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1095046,44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3631472,78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144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1094974,81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3631464,73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1094882,92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3631454,17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1094791,02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3631443,37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1094699,11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3631432,30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1094607,20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3631420,95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1094515,28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3631409,61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1094461,96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3631402,71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1094423,36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3631398,18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1094331,46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3631387,33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1094239,60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3631377,57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1094147,70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3631366,79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1094055,79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3631355,56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1093963,90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3631345,06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1093872,01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3631334,28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1093862,80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3631333,18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1093780,13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3631324,06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1093688,24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3631313,59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1093596,35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3631302,75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1093504,37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3631289,80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1093412,07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3631268,06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1093380,57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3631259,36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1093319,67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3631243,49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1093227,25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3631218,56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1093134,82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3631193,06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1093083,95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3631178,74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1093042,38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3631167,72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1092949,95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3631142,39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1092857,50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3631116,43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1092793,1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3631097,90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1092765,04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3631090,32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1092672,60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3631064,59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1092580,03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3631035,41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1092527,12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3631016,15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1092487,33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3631002,94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1092394,70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3630972,00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1092302,07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3630941,23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1092279,07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3630933,75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145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1092209,58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3630914,45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1092117,82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3630907,32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1092026,07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3630900,38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1091933,98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3630884,52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1091841,54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3630858,96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1091839,90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3630858,35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1091748,77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3630824,18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1091655,54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3630777,04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1091649,48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3630773,83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1091562,52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3630735,61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1091469,49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3630694,03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1091459,46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3630689,30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1091376,50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3630653,36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1091283,36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3630608,68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1091275,29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3630604,55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1091190,26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3630565,25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1091101,02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3630519,44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1091097,01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3630517,56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1091003,78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3630470,26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1090938,72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3630433,89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1090910,41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3630419,28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1090816,96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3630366,28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1090780,67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3630348,18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1090723,79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3630320,80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1090631,06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3630287,25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1090579,76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3630264,05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1090538,11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3630247,59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1090445,60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3630220,10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1090353,21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3630195,96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1090318,67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3630182,12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1090260,33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3630158,44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1090167,49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3630121,95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1090099,73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3630098,65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1090074,83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3630090,23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1089981,70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3630045,95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1089904,27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3630014,31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1089888,84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3630008,85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146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1089795,52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3629959,26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1089736,55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3629928,96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1089702,47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3629916,95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1089610,38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3629900,93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1089518,54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3629891,72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1089427,47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3629903,47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1089336,72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3629924,06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1089245,66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3629936,04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1089154,58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3629947,47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1089128,25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3629951,27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1089063,58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3629961,30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1088972,11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3629962,10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1088881,09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3629975,02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1088789,94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3629984,79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1088698,35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3629982,45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1088606,79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3629980,64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1088515,78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3629994,05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1088424,48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3629999,49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1088333.56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3630015,40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1088242,84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3630036,71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1088152,10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3630057,58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1088061,30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3630076,61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1088026,89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3630083,15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1087970,47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3630095,06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1087879,61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3630112,47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1087788,69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3630128,45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1087697,73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3630143,15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1087606,73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3630156.71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1087515,69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3630169,24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1087424,61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3630180,84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1087333,79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3630199,50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1087327,99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3630200,28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1087242,76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3630212,22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1087151,40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3630216,27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1087059,73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3630211,64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1087051,27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3630210,43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1086967,76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3630198,91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147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1086875,49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3630177,79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1086783,67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3630169,06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1086692,27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3630171,78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1086600,90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3630175,60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1086509.57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3630180,06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1086418,29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3630186,34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1086326,86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3630188,16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1086235,36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3630188,25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1086143,86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3630188,17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1086052,35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3630187,90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1085960,83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3630187,47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1085869,31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3630186,87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1085777,78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3630186,11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1085686,24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3630185,18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1085594,70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3630184,09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1085503,14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3630182,40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1085452,23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3630177,56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1085411,32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3630173,91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1085319,31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3630159,93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1085227.28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3630145,40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1085135,22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3630130,45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1085043,17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3630115,29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1084973.46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3630103,62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1084951,11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3630100,23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1084859.10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3630086,13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1084767,06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3630071,62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1084675,02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3630056,75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1084582,96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3630041,68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1084507,11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3630029,21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1084490,91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3630026,81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1084398,91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3630013,04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1084306.89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3629998,96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1084214,86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3629984,56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1084122,82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3629969,82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1084032,00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3629955,13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1084030,77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3629954,94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1083938,75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3629940,77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148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1083846,71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3629926,05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1083754,64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3629910,49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1083662,66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3629897,45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1083570,70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3629885,13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1083542,63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3629881,58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1083478,79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3629873,75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1083386,89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3629862,91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1083295,04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3629853,49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1083203,26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3629845,82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1083111,57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3629840,74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1083019,98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3629838,25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1082928,41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3629836,35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1082836,85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3629834,96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1082745,38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3629835,67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1082654,00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3629838,97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1082562,66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3629843,38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1082471,33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3629848.00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1082380,08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3629854,97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1082288,87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3629863,00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1082197,85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3629876,18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1082106,84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3629889,44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1082015,81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3629902,34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1081924,79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3629915,56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1081833,90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3629932.15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1081773,54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3629946,45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1081743,19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3629953,78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1081652,47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3629975,01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1081561,70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3629995,03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1081470,90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3630013,95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1081380,23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3630036,69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1081329,69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3630054,22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1081289,88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3630068,02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1081199,53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3630099,47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1081109,18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3630130,92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1081036,05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3630156,49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1081018,83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3630162,38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1080928,54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3630195,30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149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1080838,44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3630233,69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1080781,77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3630257,32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1080748,32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3630271,32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1080658,18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3630308,35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1080568,11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3630347,33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1080541,10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3630357,64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1080478,04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3630386,53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1080388,52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3630440,59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1080359,01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3630455,82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1080298,87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3630491,15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1080209,37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3630545,75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1080192,70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3630553,42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1080119,67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3630594,73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1080030,09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3630647,07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1080021,63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3630651,20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1079940,58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3630701,49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1079860,50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3630748,61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1079851,03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3630754,80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1079761,84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3630817,63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1079708,74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3630845,67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1079672,22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3630869,00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1079582,74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3630924,08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1079547,79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3630943,08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1079493,33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3630981,10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1079403,91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3631037,96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1079400,82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3631039,97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1079314,67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3631099,65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1079256,78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3631136,75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1079225,38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3631159,91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1079135,76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3631211,21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1079092,35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3631234,28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1079046,13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3631262,32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1078955,99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3631299,51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1078864,74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3631306,28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1078818,99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3631281,96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1078790,33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3631232,38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1078767,13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3631139,75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15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7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711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723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1091763,22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3629594,42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1091767,74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3629595,92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1091775,02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3629600,96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1091782,90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3629598,76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1091795,50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3629625,66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1091781,94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3629624,24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1091776,40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3629650,76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1091780,74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3629651,44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1091778,20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3629663,60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1091773,86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3629663,10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1091765,44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3629701,80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1091761,18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3629707,74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1091757,28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3629709,86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1091751,90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3629711,32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1091679,62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3629703,58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1091663,38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3629702,46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1091657,52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3629710,46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1091648,00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3629770,34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1091556,82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3629798,54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1091229,56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3629704,00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1090827,86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3629731,00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1090820,82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3629765,00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1090750,60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3629763,70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1090756,98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3629719,06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1090621,58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3629701,96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1090451,50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3629681,08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1090380,22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3629670,84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1090374,86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3629659,02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1090375,91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3629618,04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1090549,33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3629641,67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1090551,42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3629646,81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1090864,66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3629690,59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1090863,67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3629698,03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1090903,40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3629696,00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1091014,19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3629711,49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1091015,08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3629705,12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1091063,09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3629711,60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150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1078750,44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3631063,81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1078735.16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3630972,87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1078720,42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3630881,91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1078711,40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3630790,74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1078697,29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3630699,76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1078689,56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3630608,54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1078678,01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3630517,46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1078673,99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3630426,11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1078662,77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3630335,02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1078664,60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3630243,45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1078660,54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3630152,10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1078662,25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3630060,53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1078668,27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3629968,81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1078688,40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3629876,57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1078717,63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3629789,72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1078719,50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3629783,93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1078761,70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3629690,88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1078802,62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3629612,17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1078810,07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3629597,60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1078857,76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3629504,35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1078888,49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3629458,62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1078916,75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3629410,69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1078975,19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3629327,69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1078981,91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3629316,80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1079045,52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3629222,97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1079062,13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3629203,24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1079121,12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3629128,69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1079149,68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3629095,53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1079200,27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3629034,29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1079237,40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3628992,25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1079281,49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3628939,81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1079325,12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3628889,30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1079360,75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3628845,40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1079323,21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3628837,20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1079230,96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3628816,79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1079138,68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3628795,39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1079046,35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3628772,77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151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1079019,73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3628766,40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1078954,10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3628752,40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1078861,90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3628733,37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1078769,72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3628714,97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1078677,57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3628697,15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1078634,54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3628689,03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1078585,38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3628678,41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1078493,16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3628658,80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1078400,95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3628639,47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1078308,74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3628620,20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1078264,03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3628611,11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1078216,51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3628600,31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1078124,25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3628579,80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1078032,02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3628559,72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1077939,79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3628539,98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1077905,68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3628532,75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1077847,51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3628518,77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1077755,22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3628497,25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1077662,96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3628476,36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1077570,71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3628455,97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1077561,15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3628453,88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1077478,35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3628432,71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1077386,02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3628410,12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1077293,72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3628388,40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1077232,71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3628374,42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1077201,39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3628365,56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1077108,96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3628340,52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1077016,60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3628316,92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1076924,27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3628294,45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1076923,47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3628294,26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1076831,73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3628265,99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1076739,27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3628239,80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1076646,87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3628215,43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1076638,26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3628213,22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1076554,18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3628183,11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1076461,60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3628153,52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1076384,44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3628131,02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152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1076369,00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3628123,61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1076276,03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3628083,51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1076183,30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3628050,01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1076174,98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3628047,20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1076089,52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3627987,84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1076065,46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3627935,89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1076049,16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3627868,81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1076056,75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3627777,03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1076054,21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3627685,63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1076057,45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3627594,01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1076065,39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3627502,21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1076070,36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3627465,39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1076077,95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3627410,25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1076094,24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3627318,15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1076113,46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3627225,95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1076135,06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3627133,65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1076148,94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3627113,03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1076237,81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3627041,27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1076244,81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3627038,13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1076328,70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3627024,55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1076419,80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3627013,61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1076511,00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3627005,52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1076602,29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3626999,60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1076693,63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3626995,36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1076785,03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3626992,47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1076876,46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3626990,66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1076967,93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3626989,75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1077059,43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3626989,61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1077150,95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3626990,11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1077242,49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3626991,19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1077334,05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3626992,77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1077425,63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3626994,81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1077425,94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3626994,82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1077517,26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3626998,33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1077608,89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3627002,05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1077700,54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3627005,94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1077792,19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3627010,00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153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1077883,85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3627014,23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1077975,51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3627018,63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1078067,18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3627023,21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1078158,85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3627027,97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1078250,54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3627032,91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1078342,23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3627038,04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1078433,92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3627043,40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1078495,18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3627047,11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1078525,63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3627049,13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1078617,37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3627055,40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1078709.10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3627061,69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1078800,83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3627068,02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1078892,59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3627075,05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1078984.35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3627082,15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1079076,11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3627088,96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1079167,85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3627095,53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1079259.58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3627101,75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1079329,24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3627108,03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1079351.39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3627110,12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1079443,20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3627118,69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1079534,74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3627119,75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1079608,25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3627097,80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1079552,98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3627008,32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1079528,58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3626951,63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1079510,75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3626918,37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1079456,97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3626828,84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1079429,81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3626738,34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1079429,19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3626736,55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1079389,85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3626648,30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1079358,89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3626557,93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1079335,93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3626467,27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1079326,76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3626438,65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1079301,84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3626377,02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1079276,25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3626286,46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1079256,48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3626195,68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1079236,75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3626104,90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1079228,76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3626013,70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154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1079228,48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3625922,20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1079241,86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3625830,21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1079262,66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3625737,95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1079290,24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3625645,44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1079296,97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3625626,07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1079323,32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3625552,72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1079347,25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3625460,34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1079374,85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3625367,83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1079378,65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3625358,35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1079411,59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3625274,98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1079453,30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3625181,95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1079462,73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3625155,78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1079486,81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3625089,22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1079524,95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3624996,32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1079546,64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3624948,99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1079567,73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3624903,25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1079614,86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3624810,02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1079631,84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3624777,12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1079664,42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3624716,70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1079691,17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3624673,00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1079746,67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3624628,67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1079805,07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3624622,96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1079857,09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3624643,44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1079902,31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3624667,09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1079944,62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3624706,43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1079996,82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3624749,18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1080035,74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3624794,59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1080092,17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3624853,94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1080117,54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3624883,09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1080187,87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3624968,54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1080190,89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3624971,90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1080270,36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3625060,49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1080283,23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3625073,64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1080354,85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3625148,89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1080378,48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3625175,84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1080433,47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3625237,51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1080474,18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3625290,35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155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1080503,43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3625326,45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1080569,80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3625402,85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1080580,94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3625415,10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1080664,84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3625499,32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1080668,59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3625503,39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1080754,89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3625591,73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1080759,93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3625597,15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1080838,81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3625680,15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1080855,16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3625698,76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1080922,29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3625768,59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1080950,15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3625794,03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1081020,81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3625856,48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1081044,70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3625877,05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1081119,89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3625944,35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1081139,29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3625961,39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1081217,56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3626032,27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1081233,93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3626046,83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1081314,06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3626120,23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1081328,59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3626133.10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1081418,62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3626207,90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1081422,95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3626211,07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1081517,08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3626282,63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1081533,27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3626295,20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1081611,16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3626353,14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1081654,38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3626382,26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1081704,90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3626414,20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1081790,77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3626468,76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1081798,59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3626473,70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1081892,24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3626532,51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1081928,75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3626555,20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1081985,69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3626585,47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1082078,86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3626631,14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1082097,20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3626640,53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1082172,09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3626678,11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1082265,33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3626725,59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1082265,81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3626725,85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1082358,60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3626773,74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156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1082430,17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3626811,32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1082451,87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3626822,08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1082544,82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3626861,44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1082631,02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3626895,46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1082637,66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3626898,02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1082730,51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3626934,84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1082823,38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3626972,26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1082840,33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3626979,28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1082916,27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3627009,91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1083008,90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3627040,67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1083080,84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3627061,97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1083101,39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3627067,85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1083193,89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3627094,94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1083286,40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3627122,56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1083360,60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3627143,21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1083378,83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3627147,87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1083471,03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3627166,92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1083563,25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3627186,41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1083655,49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3627206,55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1083732,70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3627221,07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1083747,62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3627223,65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1083839,66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3627238,35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1083931,72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3627253,54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1084023,79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3627269,23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1084115,77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3627282,31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1084207,65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3627292,6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1084224,36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3627294,54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1084299,53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3627302,74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1084391,41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3627313,22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1084483,31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3627323,94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1084575,21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3627334,91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1084667,12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3627346,16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1084759,04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3627357,55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1084813,71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3627364,43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1084850,96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3627368,77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1084942,86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3627379,69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1085034,73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3627389,90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157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1085126,62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3627400,38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1085218,55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3627411,95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1085310,43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3627422,38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1085402,32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3627432,98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1085411,16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3627434,02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1085494,19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3627443,03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1085586,07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3627453,33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1085677,96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3627463,99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1085769,86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3627474,98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1085861,95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3627490,86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1085922,79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3627506,76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1085954,32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3627514,67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1086046,72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3627539,17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1086139,15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3627564,41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1086221,22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3627587,32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1086231,59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3627590,04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1086324,00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3627614,87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1086416,45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3627640,56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1086508,91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3627666,89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1086513,16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3627668,12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1086601,34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3627692,21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1086693,80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3627718,33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1086786,30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3627749,61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1086786,45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3627749,65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1086879,09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3627780,59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1086971,75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3627812,15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1087030,30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3627832,16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1087064,35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3627842,15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1087156,77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3627867,15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1087248,42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3627871,25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1087340,24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3627879,88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1087432,42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3627898,47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1087465,19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3627907,71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1087524,87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3627924,30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1087617,73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3627961,42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1087675,82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3627991,49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1087710,94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3628007,92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158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1087803,97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3628049,71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1087862,32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3628076,16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1087896,97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3628090,51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1087990,00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3628132,26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1088048,33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3628160,84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1088083,12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3628176,25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1088176,24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3628220,59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1088224,18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3628245,89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1088269,47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3628267,62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1088362,76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3628316,35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1088388,97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3628331,35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1088456,11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3628366,73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1088542,17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3628417,23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1088549,61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3628421,25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1088642,60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3628461,93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1088735,36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3628496,36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1088745,39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3628501,28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1088828,27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3628534,75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1088920,55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3628555,91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1089008,39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3628583,14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1089013,10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3628584,57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1089106,13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3628626,29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1089198,73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3628656,11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1089226,93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3628666,63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1089291,50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3628690,67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1089384,60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3628734,23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1089423,90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3628750,91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1089477,48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3628772,06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1089570,84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3628822,53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1089596,95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3628836,06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1089663,75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3628861,00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1089755,83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3628876,88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1089847,63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3628884,84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1089938,65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3628871,89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1090029,37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3628850,38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1090120,55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3628841,69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1090211,46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3628825,56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159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1090302,61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3628815,93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1090394,11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3628815,87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1090458,74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3628804,46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1090485,00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3628799,23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1090576,28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3628793,34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1090639.95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3628797,82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1090668,01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3628799,50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1090746,38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3628793,91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1090759,27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3628792,89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1090850,31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3628780,36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1090941,56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3628773,6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1091032,41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3628755,76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1091123,11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3628733,97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1091213,85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3628713,16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1091304,66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3628694,19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1091383,99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3628679,03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1091395,51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3628676,58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1091486,38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3628659,16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1091577,29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3628643,18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1091668,26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3628628,49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1091759,26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3628614,95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1091850,30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3628602,45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1091941,31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3628588,90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1092032,16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3628571,23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1092123,27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3628560,44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1092214,68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3628558,06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1092306,38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3628563,46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1092398,41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3628577,77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1092490,71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3628599,54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1092582,38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3628604,22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1092673,79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3628601,72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1092765,13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3628597,26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1092856,46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3628592,77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1092947,73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3628586,34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1093039,20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3628585,47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1093130,70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3628585,42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1093222,21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3628585,54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16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7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711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723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1091066,35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3629687,69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1091573,69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3629661,80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1091722,30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3629682,38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1091731,08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3629618,99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1091582,50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3629598,41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1091100,72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3629435,38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1091103,58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3629414,41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1090995,06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3629399,62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1090907,02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3629369,83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1090904,71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3629387,31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1089650,62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3629216,45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Вырез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1090318,56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3628984,94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1090322,36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1090361,38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3628962,56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1090357,56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3628990,30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1090318,56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3628984,94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Вырез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1089922,28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3628929,94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1089920,36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3628929,38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1089914,18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3628927,58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1089912,26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3628927,02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1089913,42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3628923,02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1089923,44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3628925,96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1089922,28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3628929,94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38252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1091038,04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3628495,14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1090961,94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3629072,46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1090933,50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3629069,00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1091013,64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3628498,18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1091001,36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3628500,42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1091006,36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3628442,52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1091032,00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3628442,00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1091032,00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3628475,40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1091048,60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3628475,40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78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160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1093313,72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3628585,84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1093405,24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3628586,31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1093496,76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3628586,95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1093588,29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3628587,75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1093679,83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3628588,72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1093771,37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3628589,84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1093793,58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3628590,68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1093862,99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3628593,02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1093954,91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3628604,35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1094046,93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3628618,71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1094138,98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3628633,50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1094231.03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3628648,49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1094318,03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3628662,95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1094323,09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3628663,72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1094415,11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3628677,80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1094507,14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3628692,30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1094599,19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3628707,20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1094691,24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3628722,23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1094782,11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3628737,43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1094783,31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3628737,61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1094875,31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3628751,24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1094967,32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3628765,20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1095059,35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3628779,50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1095151,38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3628794,12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1095243,43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3628808,93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1095259,08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3628811,44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1095335,45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3628823,15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1095427,48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3628837,53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1095519,55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3628853,06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1095611,59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3628867,82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1095703,56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3628880,56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1095742,09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3628885,23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1095795,46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3628891,50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1095887,37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3628902,56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1095979,28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3628913,60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1096071,05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3628921,04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1096162,79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3628927,39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161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1096254,52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3628933,60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1096346,09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3628935,46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1096437,59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3628935,53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1096529,03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3628933,80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1096620,43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3628931,21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1096711,85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3628928,90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1096803,21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3628924,97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1096894,46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3628918,11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1096985,72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3628911,57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1097076,96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3628904,49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1097167,97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3628890,98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1097258,99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3628877,81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1097350,02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3628865,00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1097440,90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3628848,11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1097531,72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3628829,46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1097591,80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3628817,41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1097622,55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3628811,24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1097713,34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3628791,86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1097804,02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3628769,49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1097894,72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3628747,56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1097985,35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3628723,84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1098026,97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3628709,95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1098075,75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3628693,76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1098166,15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3628663,57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1098256,50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3628632,41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1098316,85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3628607,82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1098346,66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3628595,69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1098436,84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3628559,64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1098526,97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3628522,34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1098563,57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3628507,27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1098617,04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3628483,34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1098706,89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3628438,21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1098767,17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3628408,30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1098796,76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3628393,71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1098886,67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3628350,28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1098969,80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3628309,37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1098976,54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3628305,94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162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1099066,19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3628255,21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1099143,33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3628211,51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1099155,83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3628204,44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1099245,44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3628152,98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1099317,01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3628113,64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1099335,09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3628102,58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1099424,43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3628043,53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1099479,33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3628016,18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1099514,16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3627995,19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1099603,36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3627932,57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1099624,51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3627919,36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1099692,55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3627869,53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1099778,34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3627822,22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1099782,22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3627819,6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1099871,25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3627752,16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1099911,81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3627725,82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1099960,44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3627688,96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1100049,96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3627634,89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1100060,08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3627628,88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1100139,44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3627579,90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1100218,64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3627531,57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1100228,90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3627524,10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1100318,66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3627476,85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1100408,95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3627443,73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1100500,61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3627447,88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1100557,32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3627519,15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1100577,22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3627609,92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1100599,74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3627700,60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1100602,02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3627718,31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1100611,06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3627791,68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1100630,62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3627882,47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1100638,72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3627973,67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1100649,51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3628064,78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1100656,03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3628156,04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1100662,87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3628247,29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1100671,86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3628338,46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1100675,43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3628429,83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163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1100682,90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3628521,06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1100682,21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3628612,59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1100682,50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3628704,08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1100678,66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3628795,72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1100659,76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3628887,91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1100646,35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3628927,22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1100628,61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3628980,56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1100591,64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3629073,42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1100561,95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3629120,72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1100536,79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3629166,93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1100483,24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3629260,39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1100475,97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3629271,55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1100430,39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3629353,83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1100389,64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3629412,51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1100366,62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3629447,67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1100302,34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3629526,97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1100291,31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3629541,94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1100214,80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3629635,18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1100213,97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3629636,27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1100137,46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3629730,58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1100127,24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3629742,58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1100054,90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3629825,11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1100039,33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3629840,50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1099960,94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3629920,06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1100042,89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3629937,65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1100135,23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3629960,52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1100227,71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3629987,14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1100271,80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3630000,16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1100320,07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3630010,46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1100412,27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3630029,54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1100504,44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3630047,97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1100596,60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3630065,83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1100658,34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3630077,49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1100688,77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3630084,06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1100780,99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3630103,68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1100873,20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3630123,03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1100965,41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3630142,35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164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1101029,47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3630155,38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1101057,63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3630161,78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1101149,88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3630182,34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1101242,12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3630202,46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1101334,35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3630222,23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1101388,56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3630233,71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1101426,61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3630242,86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1101518,90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3630264,48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1101611,17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3630285,44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1101703,42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3630305,89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1101733,91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3630312,55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1101795,75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3630328,39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1101888,08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3630351,12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1101980,39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3630372,96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1102063,33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3630391,97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1102072,68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3630394,62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1102165,11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3630419,93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1102257,48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3630443,75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1102349,82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3630466,39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1102373,66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3630472,09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1102442,30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3630493,31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1102534,78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3630519,88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1102627,19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3630544,56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1102660,35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3630553,08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1102719,79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3630574,47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1102812,40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3630604,74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1102904,90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3630631,97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1102916,33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3630635,20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1102997,84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3630671,32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1103090,62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3630706,07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1103128,52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3630718,92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1103184,03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3630758,15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1103249,09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3630809,80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1103264,72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3630896,93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1103265,31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3630988,41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1103265,13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3631079,92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1103259,55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3631171,62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7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165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14814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1103249,53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3631263,49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1103235,70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3631355,50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1103219,05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3631447,61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1103210,71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3631485,91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1103198,80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3631539,86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1103175,55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3631632,21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494791" y="2439416"/>
            <a:ext cx="6565900" cy="55626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indent="457200">
              <a:lnSpc>
                <a:spcPts val="1370"/>
              </a:lnSpc>
              <a:spcBef>
                <a:spcPts val="200"/>
              </a:spcBef>
            </a:pPr>
            <a:r>
              <a:rPr sz="1200" dirty="0">
                <a:latin typeface="Times New Roman"/>
                <a:cs typeface="Times New Roman"/>
              </a:rPr>
              <a:t>11.3. </a:t>
            </a:r>
            <a:r>
              <a:rPr sz="1200" spc="-5" dirty="0">
                <a:latin typeface="Times New Roman"/>
                <a:cs typeface="Times New Roman"/>
              </a:rPr>
              <a:t>Кадастровые кварталы,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границах </a:t>
            </a:r>
            <a:r>
              <a:rPr sz="1200" dirty="0">
                <a:latin typeface="Times New Roman"/>
                <a:cs typeface="Times New Roman"/>
              </a:rPr>
              <a:t>территорий </a:t>
            </a:r>
            <a:r>
              <a:rPr sz="1200" spc="-5" dirty="0">
                <a:latin typeface="Times New Roman"/>
                <a:cs typeface="Times New Roman"/>
              </a:rPr>
              <a:t>которых полностью или частично  </a:t>
            </a:r>
            <a:r>
              <a:rPr sz="1200" dirty="0">
                <a:latin typeface="Times New Roman"/>
                <a:cs typeface="Times New Roman"/>
              </a:rPr>
              <a:t>расположена </a:t>
            </a:r>
            <a:r>
              <a:rPr sz="1200" spc="-5" dirty="0">
                <a:latin typeface="Times New Roman"/>
                <a:cs typeface="Times New Roman"/>
              </a:rPr>
              <a:t>седьмая 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аэродрома</a:t>
            </a:r>
            <a:endParaRPr sz="1200">
              <a:latin typeface="Times New Roman"/>
              <a:cs typeface="Times New Roman"/>
            </a:endParaRPr>
          </a:p>
          <a:p>
            <a:pPr marL="469265">
              <a:lnSpc>
                <a:spcPts val="1330"/>
              </a:lnSpc>
            </a:pPr>
            <a:r>
              <a:rPr sz="1200" spc="-5" dirty="0">
                <a:latin typeface="Times New Roman"/>
                <a:cs typeface="Times New Roman"/>
              </a:rPr>
              <a:t>гражданской авиации Когалым: </a:t>
            </a:r>
            <a:r>
              <a:rPr sz="1200" dirty="0">
                <a:latin typeface="Times New Roman"/>
                <a:cs typeface="Times New Roman"/>
              </a:rPr>
              <a:t>86:00:0000000, 86:03:0000000, 86:03:0020302,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86:03:0020401,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475741" y="2989918"/>
          <a:ext cx="6604000" cy="13849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57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029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029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518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20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7060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1253">
                <a:tc>
                  <a:txBody>
                    <a:bodyPr/>
                    <a:lstStyle/>
                    <a:p>
                      <a:pPr marR="24765" algn="ctr">
                        <a:lnSpc>
                          <a:spcPts val="125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86:03:0090201,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3180" algn="r">
                        <a:lnSpc>
                          <a:spcPts val="125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86:03:0090203,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ts val="125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86:17:0000000,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910" algn="ctr">
                        <a:lnSpc>
                          <a:spcPts val="125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86:17:0010112,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125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86:17:0010201,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86:17:0010202,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3735">
                <a:tc>
                  <a:txBody>
                    <a:bodyPr/>
                    <a:lstStyle/>
                    <a:p>
                      <a:pPr marR="24765" algn="ctr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86:17:0010203,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3180" algn="r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86:17:0010204,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86:17:0010205,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910" algn="ctr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86:17:0010206,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86:17:0010207,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86:17:0010209,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3735">
                <a:tc>
                  <a:txBody>
                    <a:bodyPr/>
                    <a:lstStyle/>
                    <a:p>
                      <a:pPr marR="24765" algn="ctr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86:17:0010210,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3180" algn="r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86:17:0010211,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86:17:0010212,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910" algn="ctr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86:17:0010214,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86:17:0010215,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86:17:0010301,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3736">
                <a:tc>
                  <a:txBody>
                    <a:bodyPr/>
                    <a:lstStyle/>
                    <a:p>
                      <a:pPr marR="24765" algn="ctr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86:17:0010302,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3180" algn="r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86:17:0010303,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86:17:0010304,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910" algn="ctr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86:17:0010403,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86:17:0010404,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86:17:0010406,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3736">
                <a:tc>
                  <a:txBody>
                    <a:bodyPr/>
                    <a:lstStyle/>
                    <a:p>
                      <a:pPr marR="24765" algn="ctr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86:17:0010501,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3660" algn="r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86:17:0010603,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795" algn="ctr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86:17:0010604,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6835" algn="r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86:17:0010605,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86:17:0010606,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1253">
                <a:tc>
                  <a:txBody>
                    <a:bodyPr/>
                    <a:lstStyle/>
                    <a:p>
                      <a:pPr marR="24765" algn="ctr">
                        <a:lnSpc>
                          <a:spcPts val="125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86:17:0010607,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3180" algn="r">
                        <a:lnSpc>
                          <a:spcPts val="125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86:17:0010608,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ts val="125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86:17:0010609,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910" algn="ctr">
                        <a:lnSpc>
                          <a:spcPts val="125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86:17:0010610,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125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86:17:0010611,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86:17:0010612,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7472">
                <a:tc>
                  <a:txBody>
                    <a:bodyPr/>
                    <a:lstStyle/>
                    <a:p>
                      <a:pPr marL="31750">
                        <a:lnSpc>
                          <a:spcPts val="127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86:17:0010613,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ts val="132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86:17:0010602.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131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86:17:0010614,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ts val="131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86:17:0011001,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8100">
                        <a:lnSpc>
                          <a:spcPts val="1310"/>
                        </a:lnSpc>
                        <a:tabLst>
                          <a:tab pos="1127760" algn="l"/>
                          <a:tab pos="2218690" algn="l"/>
                          <a:tab pos="3270250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86:17:0011201,	86:17:0011401,	86:17:0010208	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494791" y="4350511"/>
            <a:ext cx="6570345" cy="1322705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12700" marR="5080" lvl="1" indent="457200" algn="just">
              <a:lnSpc>
                <a:spcPts val="1370"/>
              </a:lnSpc>
              <a:spcBef>
                <a:spcPts val="204"/>
              </a:spcBef>
              <a:buAutoNum type="arabicPeriod" startAt="4"/>
              <a:tabLst>
                <a:tab pos="890905" algn="l"/>
              </a:tabLst>
            </a:pPr>
            <a:r>
              <a:rPr sz="1200" spc="-5" dirty="0">
                <a:latin typeface="Times New Roman"/>
                <a:cs typeface="Times New Roman"/>
              </a:rPr>
              <a:t>Муниципальные </a:t>
            </a:r>
            <a:r>
              <a:rPr sz="1200" dirty="0">
                <a:latin typeface="Times New Roman"/>
                <a:cs typeface="Times New Roman"/>
              </a:rPr>
              <a:t>образования, в </a:t>
            </a:r>
            <a:r>
              <a:rPr sz="1200" spc="-5" dirty="0">
                <a:latin typeface="Times New Roman"/>
                <a:cs typeface="Times New Roman"/>
              </a:rPr>
              <a:t>границах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которых полностью или  частично </a:t>
            </a:r>
            <a:r>
              <a:rPr sz="1200" dirty="0">
                <a:latin typeface="Times New Roman"/>
                <a:cs typeface="Times New Roman"/>
              </a:rPr>
              <a:t>расположена </a:t>
            </a:r>
            <a:r>
              <a:rPr sz="1200" spc="-5" dirty="0">
                <a:latin typeface="Times New Roman"/>
                <a:cs typeface="Times New Roman"/>
              </a:rPr>
              <a:t>седьмая подзона: городской </a:t>
            </a:r>
            <a:r>
              <a:rPr sz="1200" spc="-10" dirty="0">
                <a:latin typeface="Times New Roman"/>
                <a:cs typeface="Times New Roman"/>
              </a:rPr>
              <a:t>округ </a:t>
            </a:r>
            <a:r>
              <a:rPr sz="1200" spc="-5" dirty="0">
                <a:latin typeface="Times New Roman"/>
                <a:cs typeface="Times New Roman"/>
              </a:rPr>
              <a:t>город Когалым, Сургутский  муниципальный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район.</a:t>
            </a:r>
            <a:endParaRPr sz="1200">
              <a:latin typeface="Times New Roman"/>
              <a:cs typeface="Times New Roman"/>
            </a:endParaRPr>
          </a:p>
          <a:p>
            <a:pPr marL="859790" lvl="1" indent="-391160" algn="just">
              <a:lnSpc>
                <a:spcPts val="1295"/>
              </a:lnSpc>
              <a:buAutoNum type="arabicPeriod" startAt="4"/>
              <a:tabLst>
                <a:tab pos="860425" algn="l"/>
              </a:tabLst>
            </a:pPr>
            <a:r>
              <a:rPr sz="1200" spc="-5" dirty="0">
                <a:latin typeface="Times New Roman"/>
                <a:cs typeface="Times New Roman"/>
              </a:rPr>
              <a:t>Графическое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изображение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границы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седьмой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подзоны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приаэродромной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территории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05"/>
              </a:lnSpc>
            </a:pP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приведено на схеме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Схема</a:t>
            </a:r>
            <a:r>
              <a:rPr sz="1200" b="1" spc="-10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8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29283" y="754380"/>
            <a:ext cx="5294376" cy="7295387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494791" y="8302243"/>
            <a:ext cx="6567170" cy="1490345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44780" marR="7620" indent="-132715">
              <a:lnSpc>
                <a:spcPts val="1370"/>
              </a:lnSpc>
              <a:spcBef>
                <a:spcPts val="200"/>
              </a:spcBef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III. Перечень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ограничений </a:t>
            </a: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использования земельных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участков и </a:t>
            </a: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(или) расположенных на них 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объектов </a:t>
            </a: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недвижимости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и осуществления </a:t>
            </a: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экономической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и </a:t>
            </a: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иной деятельности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в</a:t>
            </a:r>
            <a:r>
              <a:rPr sz="1200" b="1" spc="-65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границах</a:t>
            </a:r>
            <a:endParaRPr sz="1200">
              <a:latin typeface="Times New Roman"/>
              <a:cs typeface="Times New Roman"/>
            </a:endParaRPr>
          </a:p>
          <a:p>
            <a:pPr marL="772795">
              <a:lnSpc>
                <a:spcPts val="1330"/>
              </a:lnSpc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приаэродромной территории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аэродрома </a:t>
            </a: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гражданской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авиации</a:t>
            </a:r>
            <a:r>
              <a:rPr sz="1200" b="1" spc="95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Когалым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65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370"/>
              </a:lnSpc>
            </a:pPr>
            <a:r>
              <a:rPr sz="1200" dirty="0">
                <a:latin typeface="Times New Roman"/>
                <a:cs typeface="Times New Roman"/>
              </a:rPr>
              <a:t>12. </a:t>
            </a:r>
            <a:r>
              <a:rPr sz="1200" spc="-5" dirty="0">
                <a:latin typeface="Times New Roman"/>
                <a:cs typeface="Times New Roman"/>
              </a:rPr>
              <a:t>Приаэродромная </a:t>
            </a:r>
            <a:r>
              <a:rPr sz="1200" dirty="0">
                <a:latin typeface="Times New Roman"/>
                <a:cs typeface="Times New Roman"/>
              </a:rPr>
              <a:t>территория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является </a:t>
            </a:r>
            <a:r>
              <a:rPr sz="1200" dirty="0">
                <a:latin typeface="Times New Roman"/>
                <a:cs typeface="Times New Roman"/>
              </a:rPr>
              <a:t>зоной с  особыми условиями </a:t>
            </a:r>
            <a:r>
              <a:rPr sz="1200" spc="-5" dirty="0">
                <a:latin typeface="Times New Roman"/>
                <a:cs typeface="Times New Roman"/>
              </a:rPr>
              <a:t>использования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территорий.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ts val="1295"/>
              </a:lnSpc>
            </a:pPr>
            <a:r>
              <a:rPr sz="1200" spc="-1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соответствии </a:t>
            </a:r>
            <a:r>
              <a:rPr sz="1200" dirty="0">
                <a:latin typeface="Times New Roman"/>
                <a:cs typeface="Times New Roman"/>
              </a:rPr>
              <a:t>с требованиями </a:t>
            </a:r>
            <a:r>
              <a:rPr sz="1200" spc="-5" dirty="0">
                <a:latin typeface="Times New Roman"/>
                <a:cs typeface="Times New Roman"/>
              </a:rPr>
              <a:t>Воздушного кодекса Российской </a:t>
            </a:r>
            <a:r>
              <a:rPr sz="1200" dirty="0">
                <a:latin typeface="Times New Roman"/>
                <a:cs typeface="Times New Roman"/>
              </a:rPr>
              <a:t>Федерации 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Федерального</a:t>
            </a:r>
            <a:endParaRPr sz="1200">
              <a:latin typeface="Times New Roman"/>
              <a:cs typeface="Times New Roman"/>
            </a:endParaRPr>
          </a:p>
          <a:p>
            <a:pPr marR="6350" algn="r">
              <a:lnSpc>
                <a:spcPts val="1405"/>
              </a:lnSpc>
            </a:pPr>
            <a:r>
              <a:rPr sz="1200" dirty="0">
                <a:latin typeface="Times New Roman"/>
                <a:cs typeface="Times New Roman"/>
              </a:rPr>
              <a:t>закона  от  1  </a:t>
            </a:r>
            <a:r>
              <a:rPr sz="1200" spc="-5" dirty="0">
                <a:latin typeface="Times New Roman"/>
                <a:cs typeface="Times New Roman"/>
              </a:rPr>
              <a:t>июля  </a:t>
            </a:r>
            <a:r>
              <a:rPr sz="1200" dirty="0">
                <a:latin typeface="Times New Roman"/>
                <a:cs typeface="Times New Roman"/>
              </a:rPr>
              <a:t>2017 </a:t>
            </a:r>
            <a:r>
              <a:rPr sz="1200" spc="-5" dirty="0">
                <a:latin typeface="Times New Roman"/>
                <a:cs typeface="Times New Roman"/>
              </a:rPr>
              <a:t>г.  </a:t>
            </a:r>
            <a:r>
              <a:rPr sz="1200" dirty="0">
                <a:latin typeface="Times New Roman"/>
                <a:cs typeface="Times New Roman"/>
              </a:rPr>
              <a:t>N 135-ФЗ </a:t>
            </a:r>
            <a:r>
              <a:rPr sz="1200" spc="-5" dirty="0">
                <a:latin typeface="Times New Roman"/>
                <a:cs typeface="Times New Roman"/>
              </a:rPr>
              <a:t>"О внесении  изменений  </a:t>
            </a:r>
            <a:r>
              <a:rPr sz="1200" dirty="0">
                <a:latin typeface="Times New Roman"/>
                <a:cs typeface="Times New Roman"/>
              </a:rPr>
              <a:t>в  отдельные  законодательные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акты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166</a:t>
            </a:fld>
            <a:r>
              <a:rPr dirty="0"/>
              <a:t>/174</a:t>
            </a: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bject 20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22" name="object 2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167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494791" y="403351"/>
            <a:ext cx="6571615" cy="16002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4450" algn="just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70"/>
              </a:lnSpc>
            </a:pPr>
            <a:r>
              <a:rPr sz="1200" spc="-5" dirty="0">
                <a:latin typeface="Times New Roman"/>
                <a:cs typeface="Times New Roman"/>
              </a:rPr>
              <a:t>Российской </a:t>
            </a:r>
            <a:r>
              <a:rPr sz="1200" dirty="0">
                <a:latin typeface="Times New Roman"/>
                <a:cs typeface="Times New Roman"/>
              </a:rPr>
              <a:t>Федерации в </a:t>
            </a:r>
            <a:r>
              <a:rPr sz="1200" spc="-5" dirty="0">
                <a:latin typeface="Times New Roman"/>
                <a:cs typeface="Times New Roman"/>
              </a:rPr>
              <a:t>части совершенствования порядка </a:t>
            </a:r>
            <a:r>
              <a:rPr sz="1200" dirty="0">
                <a:latin typeface="Times New Roman"/>
                <a:cs typeface="Times New Roman"/>
              </a:rPr>
              <a:t>установления и </a:t>
            </a:r>
            <a:r>
              <a:rPr sz="1200" spc="-5" dirty="0">
                <a:latin typeface="Times New Roman"/>
                <a:cs typeface="Times New Roman"/>
              </a:rPr>
              <a:t>использования 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и </a:t>
            </a:r>
            <a:r>
              <a:rPr sz="1200" spc="-5" dirty="0">
                <a:latin typeface="Times New Roman"/>
                <a:cs typeface="Times New Roman"/>
              </a:rPr>
              <a:t>санитарно-защитной </a:t>
            </a:r>
            <a:r>
              <a:rPr sz="1200" dirty="0">
                <a:latin typeface="Times New Roman"/>
                <a:cs typeface="Times New Roman"/>
              </a:rPr>
              <a:t>зоны" </a:t>
            </a:r>
            <a:r>
              <a:rPr sz="1200" spc="-5" dirty="0">
                <a:latin typeface="Times New Roman"/>
                <a:cs typeface="Times New Roman"/>
              </a:rPr>
              <a:t>(далее </a:t>
            </a:r>
            <a:r>
              <a:rPr sz="1200" dirty="0">
                <a:latin typeface="Times New Roman"/>
                <a:cs typeface="Times New Roman"/>
              </a:rPr>
              <a:t>- Федеральный закон N 135-ФЗ)  </a:t>
            </a:r>
            <a:r>
              <a:rPr sz="1200" spc="-5" dirty="0">
                <a:latin typeface="Times New Roman"/>
                <a:cs typeface="Times New Roman"/>
              </a:rPr>
              <a:t>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</a:t>
            </a:r>
            <a:r>
              <a:rPr sz="1200" dirty="0">
                <a:latin typeface="Times New Roman"/>
                <a:cs typeface="Times New Roman"/>
              </a:rPr>
              <a:t>установлены  ограничения </a:t>
            </a:r>
            <a:r>
              <a:rPr sz="1200" spc="-5" dirty="0">
                <a:latin typeface="Times New Roman"/>
                <a:cs typeface="Times New Roman"/>
              </a:rPr>
              <a:t>использования </a:t>
            </a:r>
            <a:r>
              <a:rPr sz="1200" dirty="0">
                <a:latin typeface="Times New Roman"/>
                <a:cs typeface="Times New Roman"/>
              </a:rPr>
              <a:t>земельных участков и </a:t>
            </a:r>
            <a:r>
              <a:rPr sz="1200" spc="-5" dirty="0">
                <a:latin typeface="Times New Roman"/>
                <a:cs typeface="Times New Roman"/>
              </a:rPr>
              <a:t>(или) </a:t>
            </a:r>
            <a:r>
              <a:rPr sz="1200" dirty="0">
                <a:latin typeface="Times New Roman"/>
                <a:cs typeface="Times New Roman"/>
              </a:rPr>
              <a:t>расположенных </a:t>
            </a:r>
            <a:r>
              <a:rPr sz="1200" spc="-5" dirty="0">
                <a:latin typeface="Times New Roman"/>
                <a:cs typeface="Times New Roman"/>
              </a:rPr>
              <a:t>на них </a:t>
            </a:r>
            <a:r>
              <a:rPr sz="1200" dirty="0">
                <a:latin typeface="Times New Roman"/>
                <a:cs typeface="Times New Roman"/>
              </a:rPr>
              <a:t>объектов  </a:t>
            </a:r>
            <a:r>
              <a:rPr sz="1200" spc="-5" dirty="0">
                <a:latin typeface="Times New Roman"/>
                <a:cs typeface="Times New Roman"/>
              </a:rPr>
              <a:t>недвижимости </a:t>
            </a:r>
            <a:r>
              <a:rPr sz="1200" dirty="0">
                <a:latin typeface="Times New Roman"/>
                <a:cs typeface="Times New Roman"/>
              </a:rPr>
              <a:t>и осуществления </a:t>
            </a:r>
            <a:r>
              <a:rPr sz="1200" spc="-5" dirty="0">
                <a:latin typeface="Times New Roman"/>
                <a:cs typeface="Times New Roman"/>
              </a:rPr>
              <a:t>экономической </a:t>
            </a:r>
            <a:r>
              <a:rPr sz="1200" dirty="0">
                <a:latin typeface="Times New Roman"/>
                <a:cs typeface="Times New Roman"/>
              </a:rPr>
              <a:t>и </a:t>
            </a:r>
            <a:r>
              <a:rPr sz="1200" spc="-5" dirty="0">
                <a:latin typeface="Times New Roman"/>
                <a:cs typeface="Times New Roman"/>
              </a:rPr>
              <a:t>иной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деятельности.</a:t>
            </a:r>
            <a:endParaRPr sz="1200">
              <a:latin typeface="Times New Roman"/>
              <a:cs typeface="Times New Roman"/>
            </a:endParaRPr>
          </a:p>
          <a:p>
            <a:pPr marL="469265" algn="just">
              <a:lnSpc>
                <a:spcPts val="1290"/>
              </a:lnSpc>
            </a:pPr>
            <a:r>
              <a:rPr sz="1200" dirty="0">
                <a:latin typeface="Times New Roman"/>
                <a:cs typeface="Times New Roman"/>
              </a:rPr>
              <a:t>12.1. </a:t>
            </a:r>
            <a:r>
              <a:rPr sz="1200" spc="-5" dirty="0">
                <a:latin typeface="Times New Roman"/>
                <a:cs typeface="Times New Roman"/>
              </a:rPr>
              <a:t>Первая 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авиации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05"/>
              </a:lnSpc>
            </a:pPr>
            <a:r>
              <a:rPr sz="1200" spc="-5" dirty="0">
                <a:latin typeface="Times New Roman"/>
                <a:cs typeface="Times New Roman"/>
              </a:rPr>
              <a:t>Когалым: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2204466"/>
          <a:ext cx="6403340" cy="15392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76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24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20624">
                <a:tc>
                  <a:txBody>
                    <a:bodyPr/>
                    <a:lstStyle/>
                    <a:p>
                      <a:pPr marL="133985" marR="71755" indent="-58419">
                        <a:lnSpc>
                          <a:spcPts val="1370"/>
                        </a:lnSpc>
                        <a:spcBef>
                          <a:spcPts val="26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Перечень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ограничений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использования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объектов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недвижимости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 осуществления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деятельности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342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Обоснование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ограничений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17092">
                <a:tc>
                  <a:txBody>
                    <a:bodyPr/>
                    <a:lstStyle/>
                    <a:p>
                      <a:pPr marL="52705" marR="43815" algn="just">
                        <a:lnSpc>
                          <a:spcPts val="1370"/>
                        </a:lnSpc>
                        <a:spcBef>
                          <a:spcPts val="260"/>
                        </a:spcBef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В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границах первой подзоны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запрещается  размещать объекты,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не предназначенные для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организации и обслуживания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воздушного  движения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воздушных перевозок,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обеспечения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взлета, посадки,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руления и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стоянки воздушных  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судов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340" marR="44450">
                        <a:lnSpc>
                          <a:spcPts val="1370"/>
                        </a:lnSpc>
                        <a:spcBef>
                          <a:spcPts val="260"/>
                        </a:spcBef>
                        <a:buAutoNum type="arabicPeriod"/>
                        <a:tabLst>
                          <a:tab pos="210820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Подпункт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пункта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3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статьи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47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Воздушного  кодекса Российской</a:t>
                      </a:r>
                      <a:r>
                        <a:rPr sz="12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Федерации.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18159" indent="-464820">
                        <a:lnSpc>
                          <a:spcPts val="1295"/>
                        </a:lnSpc>
                        <a:buAutoNum type="arabicPeriod"/>
                        <a:tabLst>
                          <a:tab pos="517525" algn="l"/>
                          <a:tab pos="518159" algn="l"/>
                          <a:tab pos="1624330" algn="l"/>
                          <a:tab pos="2534285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Подпункт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	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пункта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3	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статьи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3340">
                        <a:lnSpc>
                          <a:spcPts val="13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Федерального закона N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135-ФЗ.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05740" indent="-152400">
                        <a:lnSpc>
                          <a:spcPts val="1405"/>
                        </a:lnSpc>
                        <a:buAutoNum type="arabicPeriod" startAt="3"/>
                        <a:tabLst>
                          <a:tab pos="205740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Подпункт "а" пункта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1(1)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Положения.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494791" y="3920743"/>
            <a:ext cx="1373505" cy="38227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indent="457200">
              <a:lnSpc>
                <a:spcPts val="1370"/>
              </a:lnSpc>
              <a:spcBef>
                <a:spcPts val="200"/>
              </a:spcBef>
              <a:tabLst>
                <a:tab pos="902335" algn="l"/>
              </a:tabLst>
            </a:pPr>
            <a:r>
              <a:rPr sz="1200" dirty="0">
                <a:latin typeface="Times New Roman"/>
                <a:cs typeface="Times New Roman"/>
              </a:rPr>
              <a:t>12.2.	</a:t>
            </a:r>
            <a:r>
              <a:rPr sz="1200" spc="-5" dirty="0">
                <a:latin typeface="Times New Roman"/>
                <a:cs typeface="Times New Roman"/>
              </a:rPr>
              <a:t>Вторая  Когалым: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971548" y="3920743"/>
            <a:ext cx="5467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подзона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622295" y="3920743"/>
            <a:ext cx="11156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приаэродромной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844544" y="3920743"/>
            <a:ext cx="7759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территории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725415" y="3920743"/>
            <a:ext cx="7042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аэродрома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533135" y="3920743"/>
            <a:ext cx="8629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гражданской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499352" y="3920743"/>
            <a:ext cx="5581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авиации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506730" y="4504182"/>
          <a:ext cx="6403340" cy="188848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64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359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22147">
                <a:tc>
                  <a:txBody>
                    <a:bodyPr/>
                    <a:lstStyle/>
                    <a:p>
                      <a:pPr marL="177800" marR="114300" indent="-56515">
                        <a:lnSpc>
                          <a:spcPts val="1370"/>
                        </a:lnSpc>
                        <a:spcBef>
                          <a:spcPts val="259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Перечень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ограничений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использования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объектов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недвижимости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 осуществления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деятельности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5024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Обоснование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ограничений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4564">
                <a:tc>
                  <a:txBody>
                    <a:bodyPr/>
                    <a:lstStyle/>
                    <a:p>
                      <a:pPr marL="52705" marR="45720" algn="just">
                        <a:lnSpc>
                          <a:spcPts val="1370"/>
                        </a:lnSpc>
                        <a:spcBef>
                          <a:spcPts val="259"/>
                        </a:spcBef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В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границах второй подзоны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запрещается  размещать объекты,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не предназначенные для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обслуживания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пассажиров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 обработки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багажа,  грузов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почты,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обслуживания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воздушных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судов,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хранения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авиационного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топлива и заправки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воздушных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судов,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обеспечения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энергоснабжения,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а также объекты,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не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относящиеся к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инфраструктуре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аэропорта.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705" marR="46990" algn="just">
                        <a:lnSpc>
                          <a:spcPts val="1370"/>
                        </a:lnSpc>
                        <a:spcBef>
                          <a:spcPts val="259"/>
                        </a:spcBef>
                        <a:buAutoNum type="arabicPeriod"/>
                        <a:tabLst>
                          <a:tab pos="463550" algn="l"/>
                          <a:tab pos="1285875" algn="l"/>
                          <a:tab pos="2221865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Подпункт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2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пункта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3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статьи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47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Воздушног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	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кодекс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а	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Российской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Федерации.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87680" indent="-434975" algn="just">
                        <a:lnSpc>
                          <a:spcPts val="1295"/>
                        </a:lnSpc>
                        <a:buAutoNum type="arabicPeriod"/>
                        <a:tabLst>
                          <a:tab pos="487680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Подпункт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2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пункта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3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статьи</a:t>
                      </a:r>
                      <a:r>
                        <a:rPr sz="1200" spc="1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 algn="just">
                        <a:lnSpc>
                          <a:spcPts val="13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Федерального закона N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135-ФЗ.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05740" indent="-153035" algn="just">
                        <a:lnSpc>
                          <a:spcPts val="1405"/>
                        </a:lnSpc>
                        <a:buAutoNum type="arabicPeriod" startAt="3"/>
                        <a:tabLst>
                          <a:tab pos="205740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Подпункт "а" пункта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1(1)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Положения.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2" name="object 12"/>
          <p:cNvSpPr txBox="1"/>
          <p:nvPr/>
        </p:nvSpPr>
        <p:spPr>
          <a:xfrm>
            <a:off x="494791" y="6569456"/>
            <a:ext cx="1361440" cy="382270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12700" marR="5080" indent="457200">
              <a:lnSpc>
                <a:spcPts val="1370"/>
              </a:lnSpc>
              <a:spcBef>
                <a:spcPts val="204"/>
              </a:spcBef>
              <a:tabLst>
                <a:tab pos="905510" algn="l"/>
              </a:tabLst>
            </a:pPr>
            <a:r>
              <a:rPr sz="1200" dirty="0">
                <a:latin typeface="Times New Roman"/>
                <a:cs typeface="Times New Roman"/>
              </a:rPr>
              <a:t>12.3.	</a:t>
            </a:r>
            <a:r>
              <a:rPr sz="1200" spc="-5" dirty="0">
                <a:latin typeface="Times New Roman"/>
                <a:cs typeface="Times New Roman"/>
              </a:rPr>
              <a:t>Третья  Когалым: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962404" y="6569456"/>
            <a:ext cx="5467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подзона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616200" y="6569456"/>
            <a:ext cx="11156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приаэродромной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839971" y="6569456"/>
            <a:ext cx="7759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территории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723891" y="6569456"/>
            <a:ext cx="7042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аэродрома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533135" y="6569456"/>
            <a:ext cx="8629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гражданской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502400" y="6569456"/>
            <a:ext cx="5581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авиации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506730" y="7152893"/>
          <a:ext cx="6403340" cy="28194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57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43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20624">
                <a:tc>
                  <a:txBody>
                    <a:bodyPr/>
                    <a:lstStyle/>
                    <a:p>
                      <a:pPr marL="52705" marR="475615">
                        <a:lnSpc>
                          <a:spcPts val="1370"/>
                        </a:lnSpc>
                        <a:spcBef>
                          <a:spcPts val="259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Перечень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ограничений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использования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объектов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недвижимости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 осуществления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деятельности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Обоснование</a:t>
                      </a:r>
                      <a:r>
                        <a:rPr sz="12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ограничений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7252">
                <a:tc>
                  <a:txBody>
                    <a:bodyPr/>
                    <a:lstStyle/>
                    <a:p>
                      <a:pPr marL="52705" marR="45720" algn="just">
                        <a:lnSpc>
                          <a:spcPts val="1370"/>
                        </a:lnSpc>
                        <a:spcBef>
                          <a:spcPts val="260"/>
                        </a:spcBef>
                        <a:buAutoNum type="arabicPeriod"/>
                        <a:tabLst>
                          <a:tab pos="342900" algn="l"/>
                        </a:tabLst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В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границах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третьей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подзоны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запрещается  размещать объекты,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высота которых превышает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ограничения,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приведенные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в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пункте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2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настоящей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таблицы.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98780" indent="-346710" algn="just">
                        <a:lnSpc>
                          <a:spcPts val="1290"/>
                        </a:lnSpc>
                        <a:buAutoNum type="arabicPeriod"/>
                        <a:tabLst>
                          <a:tab pos="399415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Строительство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 реконструкция</a:t>
                      </a:r>
                      <a:r>
                        <a:rPr sz="120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зданий,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 marR="43815" algn="just">
                        <a:lnSpc>
                          <a:spcPts val="1370"/>
                        </a:lnSpc>
                        <a:spcBef>
                          <a:spcPts val="6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сооружений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в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границах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третьей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подзоны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разрешается  только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после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определения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максимально допустимой  высоты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здания,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сооружения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в зависимости от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местоположения 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путем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проведения соответствующих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расчетов в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соответствии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с требованиями ФАП-262 с  учетом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следующих абсолютных высот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ограничения  объектов в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Балтийской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системе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3340" marR="46990" algn="just">
                        <a:lnSpc>
                          <a:spcPts val="1370"/>
                        </a:lnSpc>
                        <a:spcBef>
                          <a:spcPts val="260"/>
                        </a:spcBef>
                        <a:buAutoNum type="arabicPeriod"/>
                        <a:tabLst>
                          <a:tab pos="365760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Подпункт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3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пункта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3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статьи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47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Воздушного кодекса Российской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Федерации.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91160" indent="-338455" algn="just">
                        <a:lnSpc>
                          <a:spcPts val="1295"/>
                        </a:lnSpc>
                        <a:buAutoNum type="arabicPeriod"/>
                        <a:tabLst>
                          <a:tab pos="391795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Подпункт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3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пункта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3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статьи</a:t>
                      </a:r>
                      <a:r>
                        <a:rPr sz="1200" spc="-1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3340" algn="just">
                        <a:lnSpc>
                          <a:spcPts val="13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Федерального закона N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135-ФЗ.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05740" indent="-152400" algn="just">
                        <a:lnSpc>
                          <a:spcPts val="1405"/>
                        </a:lnSpc>
                        <a:buAutoNum type="arabicPeriod" startAt="3"/>
                        <a:tabLst>
                          <a:tab pos="205740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Подпункт "б" пункта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1(1)</a:t>
                      </a:r>
                      <a:r>
                        <a:rPr sz="12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Положения.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7111" y="798010"/>
          <a:ext cx="2425065" cy="91725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811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439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2901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высот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1977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года</a:t>
                      </a:r>
                      <a:r>
                        <a:rPr sz="1200" spc="-1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aseline="3125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969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364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3.1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095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217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095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3.6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217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3.2.1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117 м - 142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3.2.2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142 м - 167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3.2.3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167 м - 192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3.2.4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192 м - 217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3.3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117м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217 м - 304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211 м - 217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203 м - 211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195 м - 203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187 м - 195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179 м - 187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171 м - 179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163 м - 171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155 м - 163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147 м - 155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139 м - 147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132 м - 139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115м -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117м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 м - 115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99 м - 107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 м - 99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 м - 91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 м - 83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 м - 75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 м - 73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 м - 81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 м - 89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 м - 97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97 м - 105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105м -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113м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113м -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117м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131 м -</a:t>
                      </a:r>
                      <a:r>
                        <a:rPr sz="120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137м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137 м - 145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9540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145 м - 153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  <p:grpSp>
        <p:nvGrpSpPr>
          <p:cNvPr id="4" name="object 4"/>
          <p:cNvGrpSpPr/>
          <p:nvPr/>
        </p:nvGrpSpPr>
        <p:grpSpPr>
          <a:xfrm>
            <a:off x="506348" y="780287"/>
            <a:ext cx="1905" cy="9189720"/>
            <a:chOff x="506348" y="780287"/>
            <a:chExt cx="1905" cy="9189720"/>
          </a:xfrm>
        </p:grpSpPr>
        <p:sp>
          <p:nvSpPr>
            <p:cNvPr id="5" name="object 5"/>
            <p:cNvSpPr/>
            <p:nvPr/>
          </p:nvSpPr>
          <p:spPr>
            <a:xfrm>
              <a:off x="507491" y="780287"/>
              <a:ext cx="0" cy="303530"/>
            </a:xfrm>
            <a:custGeom>
              <a:avLst/>
              <a:gdLst/>
              <a:ahLst/>
              <a:cxnLst/>
              <a:rect l="l" t="t" r="r" b="b"/>
              <a:pathLst>
                <a:path h="303530">
                  <a:moveTo>
                    <a:pt x="0" y="0"/>
                  </a:moveTo>
                  <a:lnTo>
                    <a:pt x="0" y="3032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07110" y="1082039"/>
              <a:ext cx="0" cy="8888095"/>
            </a:xfrm>
            <a:custGeom>
              <a:avLst/>
              <a:gdLst/>
              <a:ahLst/>
              <a:cxnLst/>
              <a:rect l="l" t="t" r="r" b="b"/>
              <a:pathLst>
                <a:path h="8888095">
                  <a:moveTo>
                    <a:pt x="0" y="0"/>
                  </a:moveTo>
                  <a:lnTo>
                    <a:pt x="0" y="88879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4163948" y="780287"/>
            <a:ext cx="1905" cy="9189720"/>
            <a:chOff x="4163948" y="780287"/>
            <a:chExt cx="1905" cy="9189720"/>
          </a:xfrm>
        </p:grpSpPr>
        <p:sp>
          <p:nvSpPr>
            <p:cNvPr id="8" name="object 8"/>
            <p:cNvSpPr/>
            <p:nvPr/>
          </p:nvSpPr>
          <p:spPr>
            <a:xfrm>
              <a:off x="4165091" y="780287"/>
              <a:ext cx="0" cy="303530"/>
            </a:xfrm>
            <a:custGeom>
              <a:avLst/>
              <a:gdLst/>
              <a:ahLst/>
              <a:cxnLst/>
              <a:rect l="l" t="t" r="r" b="b"/>
              <a:pathLst>
                <a:path h="303530">
                  <a:moveTo>
                    <a:pt x="0" y="0"/>
                  </a:moveTo>
                  <a:lnTo>
                    <a:pt x="0" y="303275"/>
                  </a:lnTo>
                </a:path>
                <a:path h="303530">
                  <a:moveTo>
                    <a:pt x="0" y="0"/>
                  </a:moveTo>
                  <a:lnTo>
                    <a:pt x="0" y="3032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164710" y="1082039"/>
              <a:ext cx="0" cy="8888095"/>
            </a:xfrm>
            <a:custGeom>
              <a:avLst/>
              <a:gdLst/>
              <a:ahLst/>
              <a:cxnLst/>
              <a:rect l="l" t="t" r="r" b="b"/>
              <a:pathLst>
                <a:path h="8888095">
                  <a:moveTo>
                    <a:pt x="0" y="0"/>
                  </a:moveTo>
                  <a:lnTo>
                    <a:pt x="0" y="88879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" name="object 10"/>
          <p:cNvGrpSpPr/>
          <p:nvPr/>
        </p:nvGrpSpPr>
        <p:grpSpPr>
          <a:xfrm>
            <a:off x="6907148" y="780287"/>
            <a:ext cx="1905" cy="9189720"/>
            <a:chOff x="6907148" y="780287"/>
            <a:chExt cx="1905" cy="9189720"/>
          </a:xfrm>
        </p:grpSpPr>
        <p:sp>
          <p:nvSpPr>
            <p:cNvPr id="11" name="object 11"/>
            <p:cNvSpPr/>
            <p:nvPr/>
          </p:nvSpPr>
          <p:spPr>
            <a:xfrm>
              <a:off x="6908291" y="780287"/>
              <a:ext cx="0" cy="303530"/>
            </a:xfrm>
            <a:custGeom>
              <a:avLst/>
              <a:gdLst/>
              <a:ahLst/>
              <a:cxnLst/>
              <a:rect l="l" t="t" r="r" b="b"/>
              <a:pathLst>
                <a:path h="303530">
                  <a:moveTo>
                    <a:pt x="0" y="0"/>
                  </a:moveTo>
                  <a:lnTo>
                    <a:pt x="0" y="3032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907910" y="1082039"/>
              <a:ext cx="0" cy="8888095"/>
            </a:xfrm>
            <a:custGeom>
              <a:avLst/>
              <a:gdLst/>
              <a:ahLst/>
              <a:cxnLst/>
              <a:rect l="l" t="t" r="r" b="b"/>
              <a:pathLst>
                <a:path h="8888095">
                  <a:moveTo>
                    <a:pt x="0" y="0"/>
                  </a:moveTo>
                  <a:lnTo>
                    <a:pt x="0" y="88879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15" name="object 1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168</a:t>
            </a:fld>
            <a:r>
              <a:rPr dirty="0"/>
              <a:t>/174</a:t>
            </a: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80287"/>
          <a:ext cx="2425700" cy="9133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499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75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3473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153 м - 161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125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1590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161 м - 169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159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169 м - 177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177 м - 185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185 м - 193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193 м - 201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 м - 209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209 м - 217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217 м - 303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99 м - 117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 м -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117м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107м -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117м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 м - 117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 м - 117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 м - 117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106 м - 117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 м - 117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97 м - 117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 м - 107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93 м - 108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94 м - 108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94 м - 108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93 м - 107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 м - 107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 м - 106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 м - 93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 м - 94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 м - 94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 м - 93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 м - 92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 м - 80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 м - 80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 м - 79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 м - 80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 м - 80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 м - 79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9540"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 м - 93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  <p:sp>
        <p:nvSpPr>
          <p:cNvPr id="4" name="object 4"/>
          <p:cNvSpPr/>
          <p:nvPr/>
        </p:nvSpPr>
        <p:spPr>
          <a:xfrm>
            <a:off x="4164710" y="780287"/>
            <a:ext cx="0" cy="9133840"/>
          </a:xfrm>
          <a:custGeom>
            <a:avLst/>
            <a:gdLst/>
            <a:ahLst/>
            <a:cxnLst/>
            <a:rect l="l" t="t" r="r" b="b"/>
            <a:pathLst>
              <a:path h="9133840">
                <a:moveTo>
                  <a:pt x="0" y="0"/>
                </a:moveTo>
                <a:lnTo>
                  <a:pt x="0" y="91333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907910" y="780287"/>
            <a:ext cx="0" cy="9133840"/>
          </a:xfrm>
          <a:custGeom>
            <a:avLst/>
            <a:gdLst/>
            <a:ahLst/>
            <a:cxnLst/>
            <a:rect l="l" t="t" r="r" b="b"/>
            <a:pathLst>
              <a:path h="9133840">
                <a:moveTo>
                  <a:pt x="0" y="0"/>
                </a:moveTo>
                <a:lnTo>
                  <a:pt x="0" y="91333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169</a:t>
            </a:fld>
            <a:r>
              <a:rPr dirty="0"/>
              <a:t>/174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17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7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711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723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1091048,38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3628482,80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1091048,00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3628495,00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1091038,04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3628495,14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252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1090090,34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3628751,10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1090089,98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3628753,10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1090034,48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3628745,70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1090034,84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3628743,70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1090042,44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3628701,14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1090097,51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3628711,29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1090090,34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3628751,10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252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1089605,46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3629617,26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1089534,70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3629604,16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1089534,12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3629598,74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1089538,30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3629579,08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1089536,78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3629578,86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1089537,00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3629576,24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1089542,76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3629573,80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1089546,78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3629519,24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1089542,84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3629514,46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1089543,73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3629504,66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1089698,64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3629525,77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1089687,04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3629600,58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1089684,64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3629600,22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1089682,68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3629612,44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1089682.10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3629615,96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1089681,30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3629621,00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1089683,82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3629621,36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1089683,10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3629625,94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1089679,10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3629626,96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1089605,46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3629617,26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1088383,70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3629406,00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1088372,04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3629409,32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630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1993392" y="780287"/>
            <a:ext cx="4916170" cy="5184140"/>
            <a:chOff x="1993392" y="780287"/>
            <a:chExt cx="4916170" cy="5184140"/>
          </a:xfrm>
        </p:grpSpPr>
        <p:sp>
          <p:nvSpPr>
            <p:cNvPr id="4" name="object 4"/>
            <p:cNvSpPr/>
            <p:nvPr/>
          </p:nvSpPr>
          <p:spPr>
            <a:xfrm>
              <a:off x="1993392" y="5963411"/>
              <a:ext cx="4914900" cy="0"/>
            </a:xfrm>
            <a:custGeom>
              <a:avLst/>
              <a:gdLst/>
              <a:ahLst/>
              <a:cxnLst/>
              <a:rect l="l" t="t" r="r" b="b"/>
              <a:pathLst>
                <a:path w="4914900">
                  <a:moveTo>
                    <a:pt x="2171699" y="0"/>
                  </a:moveTo>
                  <a:lnTo>
                    <a:pt x="4914900" y="0"/>
                  </a:lnTo>
                </a:path>
                <a:path w="4914900">
                  <a:moveTo>
                    <a:pt x="0" y="0"/>
                  </a:moveTo>
                  <a:lnTo>
                    <a:pt x="21716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165092" y="780287"/>
              <a:ext cx="0" cy="5183505"/>
            </a:xfrm>
            <a:custGeom>
              <a:avLst/>
              <a:gdLst/>
              <a:ahLst/>
              <a:cxnLst/>
              <a:rect l="l" t="t" r="r" b="b"/>
              <a:pathLst>
                <a:path h="5183505">
                  <a:moveTo>
                    <a:pt x="0" y="0"/>
                  </a:moveTo>
                  <a:lnTo>
                    <a:pt x="0" y="5183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908292" y="780287"/>
              <a:ext cx="0" cy="5183505"/>
            </a:xfrm>
            <a:custGeom>
              <a:avLst/>
              <a:gdLst/>
              <a:ahLst/>
              <a:cxnLst/>
              <a:rect l="l" t="t" r="r" b="b"/>
              <a:pathLst>
                <a:path h="5183505">
                  <a:moveTo>
                    <a:pt x="0" y="0"/>
                  </a:moveTo>
                  <a:lnTo>
                    <a:pt x="0" y="5183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507491" y="5963411"/>
            <a:ext cx="1485900" cy="0"/>
          </a:xfrm>
          <a:custGeom>
            <a:avLst/>
            <a:gdLst/>
            <a:ahLst/>
            <a:cxnLst/>
            <a:rect l="l" t="t" r="r" b="b"/>
            <a:pathLst>
              <a:path w="1485900">
                <a:moveTo>
                  <a:pt x="0" y="0"/>
                </a:moveTo>
                <a:lnTo>
                  <a:pt x="1485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506730" y="780287"/>
          <a:ext cx="2425065" cy="51835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49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744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3473"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 м - 94</a:t>
                      </a:r>
                      <a:r>
                        <a:rPr sz="12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125"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  <a:spcBef>
                          <a:spcPts val="17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1590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 м - 94</a:t>
                      </a:r>
                      <a:r>
                        <a:rPr sz="12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159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 м - 93</a:t>
                      </a:r>
                      <a:r>
                        <a:rPr sz="12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 м - 92</a:t>
                      </a:r>
                      <a:r>
                        <a:rPr sz="12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 м - 107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93 м - 108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94 м - 108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94 м - 108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93 м - 107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 м - 107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 м - 106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99 м - 117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 м - 117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 м - 117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 м - 117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 м - 117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 м - 117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106 м - 117</a:t>
                      </a:r>
                      <a:r>
                        <a:rPr sz="120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 м - 117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3.4.86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97 м - 117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9540"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зона 3.5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>
                    <a:lnL w="3175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 м - 80</a:t>
                      </a:r>
                      <a:r>
                        <a:rPr sz="12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13" name="object 1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170</a:t>
            </a:fld>
            <a:r>
              <a:rPr dirty="0"/>
              <a:t>/174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494791" y="6142735"/>
            <a:ext cx="6564630" cy="556260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12700" marR="5080" indent="457200" algn="just">
              <a:lnSpc>
                <a:spcPts val="1370"/>
              </a:lnSpc>
              <a:spcBef>
                <a:spcPts val="204"/>
              </a:spcBef>
            </a:pPr>
            <a:r>
              <a:rPr sz="1200" dirty="0">
                <a:latin typeface="Times New Roman"/>
                <a:cs typeface="Times New Roman"/>
              </a:rPr>
              <a:t>12.4. </a:t>
            </a:r>
            <a:r>
              <a:rPr sz="1200" spc="-5" dirty="0">
                <a:latin typeface="Times New Roman"/>
                <a:cs typeface="Times New Roman"/>
              </a:rPr>
              <a:t>Четвертая 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 Когалым,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соответствии </a:t>
            </a:r>
            <a:r>
              <a:rPr sz="1200" dirty="0">
                <a:latin typeface="Times New Roman"/>
                <a:cs typeface="Times New Roman"/>
              </a:rPr>
              <a:t>с </a:t>
            </a:r>
            <a:r>
              <a:rPr sz="1200" spc="-5" dirty="0">
                <a:latin typeface="Times New Roman"/>
                <a:cs typeface="Times New Roman"/>
              </a:rPr>
              <a:t>постановлением Правительства </a:t>
            </a:r>
            <a:r>
              <a:rPr sz="1200" dirty="0">
                <a:latin typeface="Times New Roman"/>
                <a:cs typeface="Times New Roman"/>
              </a:rPr>
              <a:t>N 1240 </a:t>
            </a:r>
            <a:r>
              <a:rPr sz="1200" spc="-5" dirty="0">
                <a:latin typeface="Times New Roman"/>
                <a:cs typeface="Times New Roman"/>
              </a:rPr>
              <a:t>абсолютная высота </a:t>
            </a:r>
            <a:r>
              <a:rPr sz="1200" dirty="0">
                <a:latin typeface="Times New Roman"/>
                <a:cs typeface="Times New Roman"/>
              </a:rPr>
              <a:t>ограничения  объекта устанавливается в </a:t>
            </a:r>
            <a:r>
              <a:rPr sz="1200" spc="-5" dirty="0">
                <a:latin typeface="Times New Roman"/>
                <a:cs typeface="Times New Roman"/>
              </a:rPr>
              <a:t>Балтийской системе высот </a:t>
            </a:r>
            <a:r>
              <a:rPr sz="1200" dirty="0">
                <a:latin typeface="Times New Roman"/>
                <a:cs typeface="Times New Roman"/>
              </a:rPr>
              <a:t>1977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года: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506730" y="6899909"/>
          <a:ext cx="6403340" cy="30727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86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20624">
                <a:tc>
                  <a:txBody>
                    <a:bodyPr/>
                    <a:lstStyle/>
                    <a:p>
                      <a:pPr marL="438784" marR="376555" indent="-58419">
                        <a:lnSpc>
                          <a:spcPts val="1370"/>
                        </a:lnSpc>
                        <a:spcBef>
                          <a:spcPts val="26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Перечень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ограничений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использования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объектов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недвижимости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 осуществления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деятельности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Обоснование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ограничений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50235">
                <a:tc>
                  <a:txBody>
                    <a:bodyPr/>
                    <a:lstStyle/>
                    <a:p>
                      <a:pPr marL="52705" marR="46355" algn="just">
                        <a:lnSpc>
                          <a:spcPts val="1370"/>
                        </a:lnSpc>
                        <a:spcBef>
                          <a:spcPts val="259"/>
                        </a:spcBef>
                        <a:buAutoNum type="arabicPeriod"/>
                        <a:tabLst>
                          <a:tab pos="210820" algn="l"/>
                        </a:tabLst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В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границах четвертой подзоны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запрещается размещать  объекты,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создающие помехи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в работе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наземных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объектов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средств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систем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обслуживания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воздушного движения,  навигации, посадки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связи, предназначенных для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организации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воздушного движения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 расположенных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вне  первой</a:t>
                      </a:r>
                      <a:r>
                        <a:rPr sz="12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подзоны.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01625" indent="-249554" algn="just">
                        <a:lnSpc>
                          <a:spcPts val="1290"/>
                        </a:lnSpc>
                        <a:buAutoNum type="arabicPeriod"/>
                        <a:tabLst>
                          <a:tab pos="302260" algn="l"/>
                        </a:tabLst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В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пределах четвертой подзоны</a:t>
                      </a:r>
                      <a:r>
                        <a:rPr sz="1200" spc="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приаэродромной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 marR="46355" algn="just">
                        <a:lnSpc>
                          <a:spcPts val="1370"/>
                        </a:lnSpc>
                        <a:spcBef>
                          <a:spcPts val="6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территории запрещается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без согласования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с оператором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аэродрома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размещение объектов,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превышающих  следующие высотные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ограничения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(абсолютная</a:t>
                      </a:r>
                      <a:r>
                        <a:rPr sz="12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высота):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>
                        <a:lnSpc>
                          <a:spcPct val="100000"/>
                        </a:lnSpc>
                        <a:spcBef>
                          <a:spcPts val="490"/>
                        </a:spcBef>
                        <a:tabLst>
                          <a:tab pos="1538605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Зона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4.1	от 99,2 м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106,3</a:t>
                      </a:r>
                      <a:r>
                        <a:rPr sz="1200" spc="-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>
                        <a:lnSpc>
                          <a:spcPct val="100000"/>
                        </a:lnSpc>
                        <a:spcBef>
                          <a:spcPts val="505"/>
                        </a:spcBef>
                        <a:tabLst>
                          <a:tab pos="1538605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Зона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4.2	от 76,8 м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102,4</a:t>
                      </a:r>
                      <a:r>
                        <a:rPr sz="1200" spc="-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>
                        <a:lnSpc>
                          <a:spcPct val="100000"/>
                        </a:lnSpc>
                        <a:spcBef>
                          <a:spcPts val="505"/>
                        </a:spcBef>
                        <a:tabLst>
                          <a:tab pos="1538605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Зона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4.3	от 76.7 м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101,58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3340" marR="46990" algn="just">
                        <a:lnSpc>
                          <a:spcPts val="1370"/>
                        </a:lnSpc>
                        <a:spcBef>
                          <a:spcPts val="259"/>
                        </a:spcBef>
                        <a:buAutoNum type="arabicPeriod"/>
                        <a:tabLst>
                          <a:tab pos="289560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Подпункт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4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пункта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3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статьи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47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Воздушного кодекса Российской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Федерации.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14960" indent="-262255" algn="just">
                        <a:lnSpc>
                          <a:spcPts val="1295"/>
                        </a:lnSpc>
                        <a:buAutoNum type="arabicPeriod"/>
                        <a:tabLst>
                          <a:tab pos="315595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Подпункт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4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пункта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3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статьи</a:t>
                      </a:r>
                      <a:r>
                        <a:rPr sz="1200" spc="-1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3340" algn="just">
                        <a:lnSpc>
                          <a:spcPts val="13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Федерального закона N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135-ФЗ.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3340" marR="43815" algn="just">
                        <a:lnSpc>
                          <a:spcPts val="1370"/>
                        </a:lnSpc>
                        <a:spcBef>
                          <a:spcPts val="65"/>
                        </a:spcBef>
                        <a:buAutoNum type="arabicPeriod" startAt="3"/>
                        <a:tabLst>
                          <a:tab pos="509270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Подпункт "в" пункта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1(1)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Положения.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8131" y="724915"/>
            <a:ext cx="746125" cy="7182484"/>
          </a:xfrm>
          <a:prstGeom prst="rect">
            <a:avLst/>
          </a:prstGeom>
        </p:spPr>
        <p:txBody>
          <a:bodyPr vert="horz" wrap="square" lIns="0" tIns="749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90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95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4.10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4.11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4.12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4.13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4.14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4.15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4.16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4.17.1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4.17.2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4.18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4.19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4.20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4.21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4.22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4.23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4.24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4.25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4.26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4.27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4.28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4.29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4.30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spc="-5" dirty="0">
                <a:latin typeface="Times New Roman"/>
                <a:cs typeface="Times New Roman"/>
              </a:rPr>
              <a:t>Зона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034032" y="724915"/>
            <a:ext cx="1467485" cy="7182484"/>
          </a:xfrm>
          <a:prstGeom prst="rect">
            <a:avLst/>
          </a:prstGeom>
        </p:spPr>
        <p:txBody>
          <a:bodyPr vert="horz" wrap="square" lIns="0" tIns="749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90"/>
              </a:spcBef>
            </a:pPr>
            <a:r>
              <a:rPr sz="1200" dirty="0">
                <a:latin typeface="Times New Roman"/>
                <a:cs typeface="Times New Roman"/>
              </a:rPr>
              <a:t>от 76.8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107,4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95"/>
              </a:spcBef>
            </a:pPr>
            <a:r>
              <a:rPr sz="1200" dirty="0">
                <a:latin typeface="Times New Roman"/>
                <a:cs typeface="Times New Roman"/>
              </a:rPr>
              <a:t>от 83,0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85,1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1200" dirty="0">
                <a:latin typeface="Times New Roman"/>
                <a:cs typeface="Times New Roman"/>
              </a:rPr>
              <a:t>от 83,0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85,1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dirty="0">
                <a:latin typeface="Times New Roman"/>
                <a:cs typeface="Times New Roman"/>
              </a:rPr>
              <a:t>от 65,10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85,12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dirty="0">
                <a:latin typeface="Times New Roman"/>
                <a:cs typeface="Times New Roman"/>
              </a:rPr>
              <a:t>от 65,1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66,12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dirty="0">
                <a:latin typeface="Times New Roman"/>
                <a:cs typeface="Times New Roman"/>
              </a:rPr>
              <a:t>от 66,12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86,12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dirty="0">
                <a:latin typeface="Times New Roman"/>
                <a:cs typeface="Times New Roman"/>
              </a:rPr>
              <a:t>от 67,00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80,19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1200" dirty="0">
                <a:latin typeface="Times New Roman"/>
                <a:cs typeface="Times New Roman"/>
              </a:rPr>
              <a:t>от 67,06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86,12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dirty="0">
                <a:latin typeface="Times New Roman"/>
                <a:cs typeface="Times New Roman"/>
              </a:rPr>
              <a:t>от 75,28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85,60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dirty="0">
                <a:latin typeface="Times New Roman"/>
                <a:cs typeface="Times New Roman"/>
              </a:rPr>
              <a:t>от 75,28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91,15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dirty="0">
                <a:latin typeface="Times New Roman"/>
                <a:cs typeface="Times New Roman"/>
              </a:rPr>
              <a:t>от 75,28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93,01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1200" dirty="0">
                <a:latin typeface="Times New Roman"/>
                <a:cs typeface="Times New Roman"/>
              </a:rPr>
              <a:t>от 66,00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86,12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dirty="0">
                <a:latin typeface="Times New Roman"/>
                <a:cs typeface="Times New Roman"/>
              </a:rPr>
              <a:t>от 74,20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86,7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dirty="0">
                <a:latin typeface="Times New Roman"/>
                <a:cs typeface="Times New Roman"/>
              </a:rPr>
              <a:t>от 85,70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91,19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dirty="0">
                <a:latin typeface="Times New Roman"/>
                <a:cs typeface="Times New Roman"/>
              </a:rPr>
              <a:t>от 87,10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91,19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dirty="0">
                <a:latin typeface="Times New Roman"/>
                <a:cs typeface="Times New Roman"/>
              </a:rPr>
              <a:t>от 91.19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95,59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dirty="0">
                <a:latin typeface="Times New Roman"/>
                <a:cs typeface="Times New Roman"/>
              </a:rPr>
              <a:t>от 95,59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99.9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1200" dirty="0">
                <a:latin typeface="Times New Roman"/>
                <a:cs typeface="Times New Roman"/>
              </a:rPr>
              <a:t>от 95,59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99.9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dirty="0">
                <a:latin typeface="Times New Roman"/>
                <a:cs typeface="Times New Roman"/>
              </a:rPr>
              <a:t>от 99,90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108,8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dirty="0">
                <a:latin typeface="Times New Roman"/>
                <a:cs typeface="Times New Roman"/>
              </a:rPr>
              <a:t>от 108,80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113,2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dirty="0">
                <a:latin typeface="Times New Roman"/>
                <a:cs typeface="Times New Roman"/>
              </a:rPr>
              <a:t>от 113,20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117,6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dirty="0">
                <a:latin typeface="Times New Roman"/>
                <a:cs typeface="Times New Roman"/>
              </a:rPr>
              <a:t>от 117,60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121,9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1200" dirty="0">
                <a:latin typeface="Times New Roman"/>
                <a:cs typeface="Times New Roman"/>
              </a:rPr>
              <a:t>от 121,90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126,3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dirty="0">
                <a:latin typeface="Times New Roman"/>
                <a:cs typeface="Times New Roman"/>
              </a:rPr>
              <a:t>от 126,30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132,8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dirty="0">
                <a:latin typeface="Times New Roman"/>
                <a:cs typeface="Times New Roman"/>
              </a:rPr>
              <a:t>от 132,80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135,2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dirty="0">
                <a:latin typeface="Times New Roman"/>
                <a:cs typeface="Times New Roman"/>
              </a:rPr>
              <a:t>от 135,20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141,9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dirty="0">
                <a:latin typeface="Times New Roman"/>
                <a:cs typeface="Times New Roman"/>
              </a:rPr>
              <a:t>от 141,90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143,5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1200" dirty="0">
                <a:latin typeface="Times New Roman"/>
                <a:cs typeface="Times New Roman"/>
              </a:rPr>
              <a:t>от 53,90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73,93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200" dirty="0">
                <a:latin typeface="Times New Roman"/>
                <a:cs typeface="Times New Roman"/>
              </a:rPr>
              <a:t>от 62,64 м </a:t>
            </a:r>
            <a:r>
              <a:rPr sz="1200" spc="-5" dirty="0">
                <a:latin typeface="Times New Roman"/>
                <a:cs typeface="Times New Roman"/>
              </a:rPr>
              <a:t>до </a:t>
            </a:r>
            <a:r>
              <a:rPr sz="1200" dirty="0">
                <a:latin typeface="Times New Roman"/>
                <a:cs typeface="Times New Roman"/>
              </a:rPr>
              <a:t>82,64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м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06730" y="780287"/>
            <a:ext cx="6402705" cy="7158990"/>
            <a:chOff x="506730" y="780287"/>
            <a:chExt cx="6402705" cy="7158990"/>
          </a:xfrm>
        </p:grpSpPr>
        <p:sp>
          <p:nvSpPr>
            <p:cNvPr id="6" name="object 6"/>
            <p:cNvSpPr/>
            <p:nvPr/>
          </p:nvSpPr>
          <p:spPr>
            <a:xfrm>
              <a:off x="507492" y="7938516"/>
              <a:ext cx="6400800" cy="0"/>
            </a:xfrm>
            <a:custGeom>
              <a:avLst/>
              <a:gdLst/>
              <a:ahLst/>
              <a:cxnLst/>
              <a:rect l="l" t="t" r="r" b="b"/>
              <a:pathLst>
                <a:path w="6400800">
                  <a:moveTo>
                    <a:pt x="3886200" y="0"/>
                  </a:moveTo>
                  <a:lnTo>
                    <a:pt x="6400800" y="0"/>
                  </a:lnTo>
                </a:path>
                <a:path w="6400800">
                  <a:moveTo>
                    <a:pt x="1485900" y="0"/>
                  </a:moveTo>
                  <a:lnTo>
                    <a:pt x="3886200" y="0"/>
                  </a:lnTo>
                </a:path>
                <a:path w="6400800">
                  <a:moveTo>
                    <a:pt x="0" y="0"/>
                  </a:moveTo>
                  <a:lnTo>
                    <a:pt x="14859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507492" y="780287"/>
              <a:ext cx="3886200" cy="7158355"/>
            </a:xfrm>
            <a:custGeom>
              <a:avLst/>
              <a:gdLst/>
              <a:ahLst/>
              <a:cxnLst/>
              <a:rect l="l" t="t" r="r" b="b"/>
              <a:pathLst>
                <a:path w="3886200" h="7158355">
                  <a:moveTo>
                    <a:pt x="0" y="0"/>
                  </a:moveTo>
                  <a:lnTo>
                    <a:pt x="0" y="7158228"/>
                  </a:lnTo>
                </a:path>
                <a:path w="3886200" h="7158355">
                  <a:moveTo>
                    <a:pt x="3886200" y="0"/>
                  </a:moveTo>
                  <a:lnTo>
                    <a:pt x="3886200" y="715822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908291" y="780287"/>
              <a:ext cx="0" cy="7158355"/>
            </a:xfrm>
            <a:custGeom>
              <a:avLst/>
              <a:gdLst/>
              <a:ahLst/>
              <a:cxnLst/>
              <a:rect l="l" t="t" r="r" b="b"/>
              <a:pathLst>
                <a:path h="7158355">
                  <a:moveTo>
                    <a:pt x="0" y="0"/>
                  </a:moveTo>
                  <a:lnTo>
                    <a:pt x="0" y="715822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51991" y="8117840"/>
            <a:ext cx="60534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12.5. </a:t>
            </a:r>
            <a:r>
              <a:rPr sz="1200" spc="-5" dirty="0">
                <a:latin typeface="Times New Roman"/>
                <a:cs typeface="Times New Roman"/>
              </a:rPr>
              <a:t>Пятая 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Когалым: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13" name="object 1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171</a:t>
            </a:fld>
            <a:r>
              <a:rPr dirty="0"/>
              <a:t>/174</a:t>
            </a: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506730" y="8527542"/>
          <a:ext cx="6403340" cy="14452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4531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470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95883">
                <a:tc>
                  <a:txBody>
                    <a:bodyPr/>
                    <a:lstStyle/>
                    <a:p>
                      <a:pPr marL="362585" marR="354330" indent="1270" algn="ctr">
                        <a:lnSpc>
                          <a:spcPts val="1370"/>
                        </a:lnSpc>
                        <a:spcBef>
                          <a:spcPts val="26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Перечень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ограничений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использования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объектов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недвижимости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</a:t>
                      </a:r>
                      <a:r>
                        <a:rPr sz="1200" spc="-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осуществления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деятельности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642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Обоснование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ограничений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7344">
                <a:tc>
                  <a:txBody>
                    <a:bodyPr/>
                    <a:lstStyle/>
                    <a:p>
                      <a:pPr marL="52705" algn="just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1.</a:t>
                      </a:r>
                      <a:r>
                        <a:rPr sz="12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В</a:t>
                      </a:r>
                      <a:r>
                        <a:rPr sz="120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границах</a:t>
                      </a:r>
                      <a:r>
                        <a:rPr sz="120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пятой</a:t>
                      </a:r>
                      <a:r>
                        <a:rPr sz="120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подзоны</a:t>
                      </a:r>
                      <a:r>
                        <a:rPr sz="120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запрещается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 marR="46990" algn="just">
                        <a:lnSpc>
                          <a:spcPts val="1370"/>
                        </a:lnSpc>
                        <a:spcBef>
                          <a:spcPts val="484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размещать опасные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производственные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объекты </a:t>
                      </a:r>
                      <a:r>
                        <a:rPr sz="1200" baseline="3125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,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функционирование которых может повлиять на  безопасность полетов воздушных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судов.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705" marR="46990" algn="just">
                        <a:lnSpc>
                          <a:spcPts val="1370"/>
                        </a:lnSpc>
                        <a:spcBef>
                          <a:spcPts val="260"/>
                        </a:spcBef>
                        <a:buAutoNum type="arabicPeriod"/>
                        <a:tabLst>
                          <a:tab pos="434340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Подпункт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5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пункта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3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статьи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47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Воздушного кодекса Российской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Федерации.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58470" indent="-406400" algn="just">
                        <a:lnSpc>
                          <a:spcPts val="1330"/>
                        </a:lnSpc>
                        <a:buAutoNum type="arabicPeriod"/>
                        <a:tabLst>
                          <a:tab pos="459105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Подпункт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5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пункта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3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статьи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8131" y="752347"/>
            <a:ext cx="33743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88290" algn="l"/>
                <a:tab pos="550545" algn="l"/>
                <a:tab pos="1309370" algn="l"/>
                <a:tab pos="1850389" algn="l"/>
                <a:tab pos="2569845" algn="l"/>
              </a:tabLst>
            </a:pPr>
            <a:r>
              <a:rPr sz="1200" dirty="0">
                <a:latin typeface="Times New Roman"/>
                <a:cs typeface="Times New Roman"/>
              </a:rPr>
              <a:t>2.	</a:t>
            </a:r>
            <a:r>
              <a:rPr sz="1200" spc="-10" dirty="0">
                <a:latin typeface="Times New Roman"/>
                <a:cs typeface="Times New Roman"/>
              </a:rPr>
              <a:t>В	</a:t>
            </a:r>
            <a:r>
              <a:rPr sz="1200" spc="-5" dirty="0">
                <a:latin typeface="Times New Roman"/>
                <a:cs typeface="Times New Roman"/>
              </a:rPr>
              <a:t>граница</a:t>
            </a:r>
            <a:r>
              <a:rPr sz="1200" dirty="0">
                <a:latin typeface="Times New Roman"/>
                <a:cs typeface="Times New Roman"/>
              </a:rPr>
              <a:t>х	</a:t>
            </a:r>
            <a:r>
              <a:rPr sz="1200" spc="-5" dirty="0">
                <a:latin typeface="Times New Roman"/>
                <a:cs typeface="Times New Roman"/>
              </a:rPr>
              <a:t>пято</a:t>
            </a:r>
            <a:r>
              <a:rPr sz="1200" dirty="0">
                <a:latin typeface="Times New Roman"/>
                <a:cs typeface="Times New Roman"/>
              </a:rPr>
              <a:t>й	</a:t>
            </a:r>
            <a:r>
              <a:rPr sz="1200" spc="-5" dirty="0">
                <a:latin typeface="Times New Roman"/>
                <a:cs typeface="Times New Roman"/>
              </a:rPr>
              <a:t>подзон</a:t>
            </a:r>
            <a:r>
              <a:rPr sz="1200" dirty="0">
                <a:latin typeface="Times New Roman"/>
                <a:cs typeface="Times New Roman"/>
              </a:rPr>
              <a:t>ы	</a:t>
            </a:r>
            <a:r>
              <a:rPr sz="1200" spc="-5" dirty="0">
                <a:latin typeface="Times New Roman"/>
                <a:cs typeface="Times New Roman"/>
              </a:rPr>
              <a:t>допускается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48131" y="926083"/>
            <a:ext cx="3372485" cy="38227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>
              <a:lnSpc>
                <a:spcPts val="1370"/>
              </a:lnSpc>
              <a:spcBef>
                <a:spcPts val="200"/>
              </a:spcBef>
              <a:tabLst>
                <a:tab pos="1152525" algn="l"/>
                <a:tab pos="2351405" algn="l"/>
              </a:tabLst>
            </a:pPr>
            <a:r>
              <a:rPr sz="1200" spc="-5" dirty="0">
                <a:latin typeface="Times New Roman"/>
                <a:cs typeface="Times New Roman"/>
              </a:rPr>
              <a:t>эксплуатация</a:t>
            </a:r>
            <a:r>
              <a:rPr sz="1200" dirty="0">
                <a:latin typeface="Times New Roman"/>
                <a:cs typeface="Times New Roman"/>
              </a:rPr>
              <a:t>,	</a:t>
            </a:r>
            <a:r>
              <a:rPr sz="1200" spc="-5" dirty="0">
                <a:latin typeface="Times New Roman"/>
                <a:cs typeface="Times New Roman"/>
              </a:rPr>
              <a:t>строительство</a:t>
            </a:r>
            <a:r>
              <a:rPr sz="1200" dirty="0">
                <a:latin typeface="Times New Roman"/>
                <a:cs typeface="Times New Roman"/>
              </a:rPr>
              <a:t>,	реконструкция,  </a:t>
            </a:r>
            <a:r>
              <a:rPr sz="1200" spc="-5" dirty="0">
                <a:latin typeface="Times New Roman"/>
                <a:cs typeface="Times New Roman"/>
              </a:rPr>
              <a:t>капитальный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48131" y="1273556"/>
            <a:ext cx="11372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перевооружение,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976120" y="1099819"/>
            <a:ext cx="1943100" cy="38227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indent="16510">
              <a:lnSpc>
                <a:spcPts val="1370"/>
              </a:lnSpc>
              <a:spcBef>
                <a:spcPts val="200"/>
              </a:spcBef>
              <a:tabLst>
                <a:tab pos="1124585" algn="l"/>
                <a:tab pos="1152525" algn="l"/>
                <a:tab pos="1878964" algn="l"/>
              </a:tabLst>
            </a:pPr>
            <a:r>
              <a:rPr sz="1200" dirty="0">
                <a:latin typeface="Times New Roman"/>
                <a:cs typeface="Times New Roman"/>
              </a:rPr>
              <a:t>ремонт,	техническое  </a:t>
            </a:r>
            <a:r>
              <a:rPr sz="1200" spc="-5" dirty="0">
                <a:latin typeface="Times New Roman"/>
                <a:cs typeface="Times New Roman"/>
              </a:rPr>
              <a:t>консерваци</a:t>
            </a:r>
            <a:r>
              <a:rPr sz="1200" dirty="0">
                <a:latin typeface="Times New Roman"/>
                <a:cs typeface="Times New Roman"/>
              </a:rPr>
              <a:t>я		(</a:t>
            </a:r>
            <a:r>
              <a:rPr sz="1200" spc="-5" dirty="0">
                <a:latin typeface="Times New Roman"/>
                <a:cs typeface="Times New Roman"/>
              </a:rPr>
              <a:t>дале</a:t>
            </a:r>
            <a:r>
              <a:rPr sz="1200" dirty="0">
                <a:latin typeface="Times New Roman"/>
                <a:cs typeface="Times New Roman"/>
              </a:rPr>
              <a:t>е	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001515" y="752347"/>
            <a:ext cx="2865755" cy="729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05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Федерального закона 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135-ФЗ.</a:t>
            </a:r>
            <a:endParaRPr sz="1200">
              <a:latin typeface="Times New Roman"/>
              <a:cs typeface="Times New Roman"/>
            </a:endParaRPr>
          </a:p>
          <a:p>
            <a:pPr marL="165100" indent="-152400">
              <a:lnSpc>
                <a:spcPts val="1370"/>
              </a:lnSpc>
              <a:buAutoNum type="arabicPeriod" startAt="3"/>
              <a:tabLst>
                <a:tab pos="165100" algn="l"/>
              </a:tabLst>
            </a:pPr>
            <a:r>
              <a:rPr sz="1200" spc="-5" dirty="0">
                <a:latin typeface="Times New Roman"/>
                <a:cs typeface="Times New Roman"/>
              </a:rPr>
              <a:t>Подпункт "г" пункта </a:t>
            </a:r>
            <a:r>
              <a:rPr sz="1200" dirty="0">
                <a:latin typeface="Times New Roman"/>
                <a:cs typeface="Times New Roman"/>
              </a:rPr>
              <a:t>1(1)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Положения.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70"/>
              </a:lnSpc>
              <a:spcBef>
                <a:spcPts val="65"/>
              </a:spcBef>
              <a:buAutoNum type="arabicPeriod" startAt="3"/>
              <a:tabLst>
                <a:tab pos="208279" algn="l"/>
              </a:tabLst>
            </a:pPr>
            <a:r>
              <a:rPr sz="1200" spc="-5" dirty="0">
                <a:latin typeface="Times New Roman"/>
                <a:cs typeface="Times New Roman"/>
              </a:rPr>
              <a:t>Пункт </a:t>
            </a:r>
            <a:r>
              <a:rPr sz="1200" dirty="0">
                <a:latin typeface="Times New Roman"/>
                <a:cs typeface="Times New Roman"/>
              </a:rPr>
              <a:t>4 </a:t>
            </a:r>
            <a:r>
              <a:rPr sz="1200" spc="-5" dirty="0">
                <a:latin typeface="Times New Roman"/>
                <a:cs typeface="Times New Roman"/>
              </a:rPr>
              <a:t>статьи </a:t>
            </a:r>
            <a:r>
              <a:rPr sz="1200" dirty="0">
                <a:latin typeface="Times New Roman"/>
                <a:cs typeface="Times New Roman"/>
              </a:rPr>
              <a:t>3 Федерального закона  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116-ФЗ.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07491" y="780287"/>
            <a:ext cx="6402705" cy="6349365"/>
          </a:xfrm>
          <a:custGeom>
            <a:avLst/>
            <a:gdLst/>
            <a:ahLst/>
            <a:cxnLst/>
            <a:rect l="l" t="t" r="r" b="b"/>
            <a:pathLst>
              <a:path w="6402705" h="6349365">
                <a:moveTo>
                  <a:pt x="3453384" y="6348983"/>
                </a:moveTo>
                <a:lnTo>
                  <a:pt x="6402324" y="6348983"/>
                </a:lnTo>
              </a:path>
              <a:path w="6402705" h="6349365">
                <a:moveTo>
                  <a:pt x="0" y="6348983"/>
                </a:moveTo>
                <a:lnTo>
                  <a:pt x="3453384" y="6348983"/>
                </a:lnTo>
              </a:path>
              <a:path w="6402705" h="6349365">
                <a:moveTo>
                  <a:pt x="0" y="0"/>
                </a:moveTo>
                <a:lnTo>
                  <a:pt x="0" y="6347459"/>
                </a:lnTo>
              </a:path>
              <a:path w="6402705" h="6349365">
                <a:moveTo>
                  <a:pt x="3453384" y="0"/>
                </a:moveTo>
                <a:lnTo>
                  <a:pt x="3453384" y="6347459"/>
                </a:lnTo>
              </a:path>
              <a:path w="6402705" h="6349365">
                <a:moveTo>
                  <a:pt x="3453384" y="0"/>
                </a:moveTo>
                <a:lnTo>
                  <a:pt x="3453384" y="6347459"/>
                </a:lnTo>
              </a:path>
              <a:path w="6402705" h="6349365">
                <a:moveTo>
                  <a:pt x="6400800" y="0"/>
                </a:moveTo>
                <a:lnTo>
                  <a:pt x="6400800" y="63474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82091" y="1447292"/>
            <a:ext cx="6590030" cy="6245225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78105" marR="3157855" algn="just">
              <a:lnSpc>
                <a:spcPts val="1370"/>
              </a:lnSpc>
              <a:spcBef>
                <a:spcPts val="200"/>
              </a:spcBef>
            </a:pPr>
            <a:r>
              <a:rPr sz="1200" dirty="0">
                <a:latin typeface="Times New Roman"/>
                <a:cs typeface="Times New Roman"/>
              </a:rPr>
              <a:t>размещение) опасных </a:t>
            </a:r>
            <a:r>
              <a:rPr sz="1200" spc="-5" dirty="0">
                <a:latin typeface="Times New Roman"/>
                <a:cs typeface="Times New Roman"/>
              </a:rPr>
              <a:t>производственных </a:t>
            </a:r>
            <a:r>
              <a:rPr sz="1200" dirty="0">
                <a:latin typeface="Times New Roman"/>
                <a:cs typeface="Times New Roman"/>
              </a:rPr>
              <a:t>объектов  </a:t>
            </a:r>
            <a:r>
              <a:rPr sz="1200" spc="-5" dirty="0">
                <a:latin typeface="Times New Roman"/>
                <a:cs typeface="Times New Roman"/>
              </a:rPr>
              <a:t>при их соответствии </a:t>
            </a:r>
            <a:r>
              <a:rPr sz="1200" dirty="0">
                <a:latin typeface="Times New Roman"/>
                <a:cs typeface="Times New Roman"/>
              </a:rPr>
              <a:t>установленным в </a:t>
            </a:r>
            <a:r>
              <a:rPr sz="1200" spc="-5" dirty="0">
                <a:latin typeface="Times New Roman"/>
                <a:cs typeface="Times New Roman"/>
              </a:rPr>
              <a:t>пункте </a:t>
            </a:r>
            <a:r>
              <a:rPr sz="1200" dirty="0">
                <a:latin typeface="Times New Roman"/>
                <a:cs typeface="Times New Roman"/>
              </a:rPr>
              <a:t>3  </a:t>
            </a:r>
            <a:r>
              <a:rPr sz="1200" spc="-5" dirty="0">
                <a:latin typeface="Times New Roman"/>
                <a:cs typeface="Times New Roman"/>
              </a:rPr>
              <a:t>настоящей </a:t>
            </a:r>
            <a:r>
              <a:rPr sz="1200" dirty="0">
                <a:latin typeface="Times New Roman"/>
                <a:cs typeface="Times New Roman"/>
              </a:rPr>
              <a:t>таблицы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ограничениям.</a:t>
            </a:r>
            <a:endParaRPr sz="1200">
              <a:latin typeface="Times New Roman"/>
              <a:cs typeface="Times New Roman"/>
            </a:endParaRPr>
          </a:p>
          <a:p>
            <a:pPr marL="299720" indent="-221615" algn="just">
              <a:lnSpc>
                <a:spcPts val="1295"/>
              </a:lnSpc>
              <a:buAutoNum type="arabicPeriod" startAt="3"/>
              <a:tabLst>
                <a:tab pos="299720" algn="l"/>
              </a:tabLst>
            </a:pPr>
            <a:r>
              <a:rPr sz="1200" spc="-5" dirty="0">
                <a:latin typeface="Times New Roman"/>
                <a:cs typeface="Times New Roman"/>
              </a:rPr>
              <a:t>Максимальные </a:t>
            </a:r>
            <a:r>
              <a:rPr sz="1200" dirty="0">
                <a:latin typeface="Times New Roman"/>
                <a:cs typeface="Times New Roman"/>
              </a:rPr>
              <a:t>радиусы зон </a:t>
            </a:r>
            <a:r>
              <a:rPr sz="1200" spc="-5" dirty="0">
                <a:latin typeface="Times New Roman"/>
                <a:cs typeface="Times New Roman"/>
              </a:rPr>
              <a:t>поражения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</a:t>
            </a:r>
            <a:endParaRPr sz="1200">
              <a:latin typeface="Times New Roman"/>
              <a:cs typeface="Times New Roman"/>
            </a:endParaRPr>
          </a:p>
          <a:p>
            <a:pPr marL="78105" marR="3157855" algn="just">
              <a:lnSpc>
                <a:spcPts val="1370"/>
              </a:lnSpc>
              <a:spcBef>
                <a:spcPts val="70"/>
              </a:spcBef>
              <a:tabLst>
                <a:tab pos="1105535" algn="l"/>
                <a:tab pos="2798445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происшествиях </a:t>
            </a:r>
            <a:r>
              <a:rPr sz="1200" dirty="0">
                <a:latin typeface="Times New Roman"/>
                <a:cs typeface="Times New Roman"/>
              </a:rPr>
              <a:t>техногенного характера </a:t>
            </a:r>
            <a:r>
              <a:rPr sz="1200" spc="-5" dirty="0">
                <a:latin typeface="Times New Roman"/>
                <a:cs typeface="Times New Roman"/>
              </a:rPr>
              <a:t>на  </a:t>
            </a:r>
            <a:r>
              <a:rPr sz="1200" dirty="0">
                <a:latin typeface="Times New Roman"/>
                <a:cs typeface="Times New Roman"/>
              </a:rPr>
              <a:t>опасных	</a:t>
            </a:r>
            <a:r>
              <a:rPr sz="1200" spc="-5" dirty="0">
                <a:latin typeface="Times New Roman"/>
                <a:cs typeface="Times New Roman"/>
              </a:rPr>
              <a:t>производственны</a:t>
            </a:r>
            <a:r>
              <a:rPr sz="1200" dirty="0">
                <a:latin typeface="Times New Roman"/>
                <a:cs typeface="Times New Roman"/>
              </a:rPr>
              <a:t>х	объектах,  </a:t>
            </a:r>
            <a:r>
              <a:rPr sz="1200" spc="-5" dirty="0">
                <a:latin typeface="Times New Roman"/>
                <a:cs typeface="Times New Roman"/>
              </a:rPr>
              <a:t>находящихся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пятой подзоне приаэродромной  </a:t>
            </a:r>
            <a:r>
              <a:rPr sz="1200" dirty="0">
                <a:latin typeface="Times New Roman"/>
                <a:cs typeface="Times New Roman"/>
              </a:rPr>
              <a:t>территории, в </a:t>
            </a:r>
            <a:r>
              <a:rPr sz="1200" spc="-5" dirty="0">
                <a:latin typeface="Times New Roman"/>
                <a:cs typeface="Times New Roman"/>
              </a:rPr>
              <a:t>которых </a:t>
            </a:r>
            <a:r>
              <a:rPr sz="1200" dirty="0">
                <a:latin typeface="Times New Roman"/>
                <a:cs typeface="Times New Roman"/>
              </a:rPr>
              <a:t>размещение таких объектов  </a:t>
            </a:r>
            <a:r>
              <a:rPr sz="1200" spc="-5" dirty="0">
                <a:latin typeface="Times New Roman"/>
                <a:cs typeface="Times New Roman"/>
              </a:rPr>
              <a:t>возможно, не должны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достигать:</a:t>
            </a:r>
            <a:endParaRPr sz="1200">
              <a:latin typeface="Times New Roman"/>
              <a:cs typeface="Times New Roman"/>
            </a:endParaRPr>
          </a:p>
          <a:p>
            <a:pPr marL="78105" algn="just">
              <a:lnSpc>
                <a:spcPts val="1290"/>
              </a:lnSpc>
            </a:pPr>
            <a:r>
              <a:rPr sz="1200" spc="-5" dirty="0">
                <a:latin typeface="Times New Roman"/>
                <a:cs typeface="Times New Roman"/>
              </a:rPr>
              <a:t>по вертикали </a:t>
            </a:r>
            <a:r>
              <a:rPr sz="1200" dirty="0">
                <a:latin typeface="Times New Roman"/>
                <a:cs typeface="Times New Roman"/>
              </a:rPr>
              <a:t>- </a:t>
            </a:r>
            <a:r>
              <a:rPr sz="1200" spc="-5" dirty="0">
                <a:latin typeface="Times New Roman"/>
                <a:cs typeface="Times New Roman"/>
              </a:rPr>
              <a:t>высоты пролета воздушных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судов</a:t>
            </a:r>
            <a:endParaRPr sz="1200">
              <a:latin typeface="Times New Roman"/>
              <a:cs typeface="Times New Roman"/>
            </a:endParaRPr>
          </a:p>
          <a:p>
            <a:pPr marL="78105" marR="3157220" algn="just">
              <a:lnSpc>
                <a:spcPts val="137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(высота поверхности </a:t>
            </a:r>
            <a:r>
              <a:rPr sz="1200" dirty="0">
                <a:latin typeface="Times New Roman"/>
                <a:cs typeface="Times New Roman"/>
              </a:rPr>
              <a:t>ограничения </a:t>
            </a:r>
            <a:r>
              <a:rPr sz="1200" spc="-5" dirty="0">
                <a:latin typeface="Times New Roman"/>
                <a:cs typeface="Times New Roman"/>
              </a:rPr>
              <a:t>препятствий </a:t>
            </a:r>
            <a:r>
              <a:rPr sz="1200" dirty="0">
                <a:latin typeface="Times New Roman"/>
                <a:cs typeface="Times New Roman"/>
              </a:rPr>
              <a:t>в  третьей </a:t>
            </a:r>
            <a:r>
              <a:rPr sz="1200" spc="-5" dirty="0">
                <a:latin typeface="Times New Roman"/>
                <a:cs typeface="Times New Roman"/>
              </a:rPr>
              <a:t>подзоне приаэродромной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территории);</a:t>
            </a:r>
            <a:endParaRPr sz="1200">
              <a:latin typeface="Times New Roman"/>
              <a:cs typeface="Times New Roman"/>
            </a:endParaRPr>
          </a:p>
          <a:p>
            <a:pPr marL="78105" algn="just">
              <a:lnSpc>
                <a:spcPts val="1295"/>
              </a:lnSpc>
            </a:pPr>
            <a:r>
              <a:rPr sz="1200" spc="-5" dirty="0">
                <a:latin typeface="Times New Roman"/>
                <a:cs typeface="Times New Roman"/>
              </a:rPr>
              <a:t>по горизонтали </a:t>
            </a:r>
            <a:r>
              <a:rPr sz="1200" dirty="0">
                <a:latin typeface="Times New Roman"/>
                <a:cs typeface="Times New Roman"/>
              </a:rPr>
              <a:t>- </a:t>
            </a:r>
            <a:r>
              <a:rPr sz="1200" spc="-5" dirty="0">
                <a:latin typeface="Times New Roman"/>
                <a:cs typeface="Times New Roman"/>
              </a:rPr>
              <a:t>внешних границ первой </a:t>
            </a:r>
            <a:r>
              <a:rPr sz="1200" dirty="0">
                <a:latin typeface="Times New Roman"/>
                <a:cs typeface="Times New Roman"/>
              </a:rPr>
              <a:t>и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второй</a:t>
            </a:r>
            <a:endParaRPr sz="1200">
              <a:latin typeface="Times New Roman"/>
              <a:cs typeface="Times New Roman"/>
            </a:endParaRPr>
          </a:p>
          <a:p>
            <a:pPr marL="78105" algn="just">
              <a:lnSpc>
                <a:spcPts val="1370"/>
              </a:lnSpc>
            </a:pPr>
            <a:r>
              <a:rPr sz="1200" spc="-5" dirty="0">
                <a:latin typeface="Times New Roman"/>
                <a:cs typeface="Times New Roman"/>
              </a:rPr>
              <a:t>подзон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аэродрома.</a:t>
            </a:r>
            <a:endParaRPr sz="1200">
              <a:latin typeface="Times New Roman"/>
              <a:cs typeface="Times New Roman"/>
            </a:endParaRPr>
          </a:p>
          <a:p>
            <a:pPr marL="78105" marR="3154680" algn="just">
              <a:lnSpc>
                <a:spcPts val="1370"/>
              </a:lnSpc>
              <a:spcBef>
                <a:spcPts val="65"/>
              </a:spcBef>
              <a:buAutoNum type="arabicPeriod" startAt="4"/>
              <a:tabLst>
                <a:tab pos="264795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При невозможности соблюдения </a:t>
            </a:r>
            <a:r>
              <a:rPr sz="1200" dirty="0">
                <a:latin typeface="Times New Roman"/>
                <a:cs typeface="Times New Roman"/>
              </a:rPr>
              <a:t>ограничений,  </a:t>
            </a:r>
            <a:r>
              <a:rPr sz="1200" spc="-5" dirty="0">
                <a:latin typeface="Times New Roman"/>
                <a:cs typeface="Times New Roman"/>
              </a:rPr>
              <a:t>предусмотренных пунктом </a:t>
            </a:r>
            <a:r>
              <a:rPr sz="1200" dirty="0">
                <a:latin typeface="Times New Roman"/>
                <a:cs typeface="Times New Roman"/>
              </a:rPr>
              <a:t>3 </a:t>
            </a:r>
            <a:r>
              <a:rPr sz="1200" spc="-5" dirty="0">
                <a:latin typeface="Times New Roman"/>
                <a:cs typeface="Times New Roman"/>
              </a:rPr>
              <a:t>настоящей </a:t>
            </a:r>
            <a:r>
              <a:rPr sz="1200" dirty="0">
                <a:latin typeface="Times New Roman"/>
                <a:cs typeface="Times New Roman"/>
              </a:rPr>
              <a:t>таблицы,  размещение опасных </a:t>
            </a:r>
            <a:r>
              <a:rPr sz="1200" spc="-5" dirty="0">
                <a:latin typeface="Times New Roman"/>
                <a:cs typeface="Times New Roman"/>
              </a:rPr>
              <a:t>производственных </a:t>
            </a:r>
            <a:r>
              <a:rPr sz="1200" dirty="0">
                <a:latin typeface="Times New Roman"/>
                <a:cs typeface="Times New Roman"/>
              </a:rPr>
              <a:t>объектов  </a:t>
            </a:r>
            <a:r>
              <a:rPr sz="1200" spc="-5" dirty="0">
                <a:latin typeface="Times New Roman"/>
                <a:cs typeface="Times New Roman"/>
              </a:rPr>
              <a:t>должно выполняться на </a:t>
            </a:r>
            <a:r>
              <a:rPr sz="1200" dirty="0">
                <a:latin typeface="Times New Roman"/>
                <a:cs typeface="Times New Roman"/>
              </a:rPr>
              <a:t>основании </a:t>
            </a:r>
            <a:r>
              <a:rPr sz="1200" spc="-5" dirty="0">
                <a:latin typeface="Times New Roman"/>
                <a:cs typeface="Times New Roman"/>
              </a:rPr>
              <a:t>специальных  </a:t>
            </a:r>
            <a:r>
              <a:rPr sz="1200" dirty="0">
                <a:latin typeface="Times New Roman"/>
                <a:cs typeface="Times New Roman"/>
              </a:rPr>
              <a:t>технических условий, разработанных </a:t>
            </a:r>
            <a:r>
              <a:rPr sz="1200" spc="-5" dirty="0">
                <a:latin typeface="Times New Roman"/>
                <a:cs typeface="Times New Roman"/>
              </a:rPr>
              <a:t>для  конкретного </a:t>
            </a:r>
            <a:r>
              <a:rPr sz="1200" dirty="0">
                <a:latin typeface="Times New Roman"/>
                <a:cs typeface="Times New Roman"/>
              </a:rPr>
              <a:t>объекта </a:t>
            </a:r>
            <a:r>
              <a:rPr sz="1200" spc="-5" dirty="0">
                <a:latin typeface="Times New Roman"/>
                <a:cs typeface="Times New Roman"/>
              </a:rPr>
              <a:t>капитального строительства 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соответствии </a:t>
            </a:r>
            <a:r>
              <a:rPr sz="1200" dirty="0">
                <a:latin typeface="Times New Roman"/>
                <a:cs typeface="Times New Roman"/>
              </a:rPr>
              <a:t>с </a:t>
            </a:r>
            <a:r>
              <a:rPr sz="1200" spc="-5" dirty="0">
                <a:latin typeface="Times New Roman"/>
                <a:cs typeface="Times New Roman"/>
              </a:rPr>
              <a:t>положениями приказа Минстроя  России </a:t>
            </a:r>
            <a:r>
              <a:rPr sz="1200" dirty="0">
                <a:latin typeface="Times New Roman"/>
                <a:cs typeface="Times New Roman"/>
              </a:rPr>
              <a:t>от 30 </a:t>
            </a:r>
            <a:r>
              <a:rPr sz="1200" spc="-5" dirty="0">
                <a:latin typeface="Times New Roman"/>
                <a:cs typeface="Times New Roman"/>
              </a:rPr>
              <a:t>ноября </a:t>
            </a:r>
            <a:r>
              <a:rPr sz="1200" dirty="0">
                <a:latin typeface="Times New Roman"/>
                <a:cs typeface="Times New Roman"/>
              </a:rPr>
              <a:t>2020 </a:t>
            </a:r>
            <a:r>
              <a:rPr sz="1200" spc="-5" dirty="0">
                <a:latin typeface="Times New Roman"/>
                <a:cs typeface="Times New Roman"/>
              </a:rPr>
              <a:t>г. </a:t>
            </a:r>
            <a:r>
              <a:rPr sz="1200" dirty="0">
                <a:latin typeface="Times New Roman"/>
                <a:cs typeface="Times New Roman"/>
              </a:rPr>
              <a:t>N </a:t>
            </a:r>
            <a:r>
              <a:rPr sz="1200" spc="-5" dirty="0">
                <a:latin typeface="Times New Roman"/>
                <a:cs typeface="Times New Roman"/>
              </a:rPr>
              <a:t>734/пр "Об  </a:t>
            </a:r>
            <a:r>
              <a:rPr sz="1200" dirty="0">
                <a:latin typeface="Times New Roman"/>
                <a:cs typeface="Times New Roman"/>
              </a:rPr>
              <a:t>утверждении </a:t>
            </a:r>
            <a:r>
              <a:rPr sz="1200" spc="-5" dirty="0">
                <a:latin typeface="Times New Roman"/>
                <a:cs typeface="Times New Roman"/>
              </a:rPr>
              <a:t>порядка </a:t>
            </a:r>
            <a:r>
              <a:rPr sz="1200" dirty="0">
                <a:latin typeface="Times New Roman"/>
                <a:cs typeface="Times New Roman"/>
              </a:rPr>
              <a:t>разработки и </a:t>
            </a:r>
            <a:r>
              <a:rPr sz="1200" spc="-5" dirty="0">
                <a:latin typeface="Times New Roman"/>
                <a:cs typeface="Times New Roman"/>
              </a:rPr>
              <a:t>согласования  специальных </a:t>
            </a:r>
            <a:r>
              <a:rPr sz="1200" dirty="0">
                <a:latin typeface="Times New Roman"/>
                <a:cs typeface="Times New Roman"/>
              </a:rPr>
              <a:t>технических условий </a:t>
            </a:r>
            <a:r>
              <a:rPr sz="1200" spc="-5" dirty="0">
                <a:latin typeface="Times New Roman"/>
                <a:cs typeface="Times New Roman"/>
              </a:rPr>
              <a:t>для </a:t>
            </a:r>
            <a:r>
              <a:rPr sz="1200" dirty="0">
                <a:latin typeface="Times New Roman"/>
                <a:cs typeface="Times New Roman"/>
              </a:rPr>
              <a:t>разработки  </a:t>
            </a:r>
            <a:r>
              <a:rPr sz="1200" spc="-5" dirty="0">
                <a:latin typeface="Times New Roman"/>
                <a:cs typeface="Times New Roman"/>
              </a:rPr>
              <a:t>проектной документации на </a:t>
            </a:r>
            <a:r>
              <a:rPr sz="1200" dirty="0">
                <a:latin typeface="Times New Roman"/>
                <a:cs typeface="Times New Roman"/>
              </a:rPr>
              <a:t>объект </a:t>
            </a:r>
            <a:r>
              <a:rPr sz="1200" spc="-5" dirty="0">
                <a:latin typeface="Times New Roman"/>
                <a:cs typeface="Times New Roman"/>
              </a:rPr>
              <a:t>капитального  строительства" </a:t>
            </a:r>
            <a:r>
              <a:rPr sz="1200" dirty="0">
                <a:latin typeface="Times New Roman"/>
                <a:cs typeface="Times New Roman"/>
              </a:rPr>
              <a:t>(зарегистрирован </a:t>
            </a:r>
            <a:r>
              <a:rPr sz="1200" spc="-5" dirty="0">
                <a:latin typeface="Times New Roman"/>
                <a:cs typeface="Times New Roman"/>
              </a:rPr>
              <a:t>Минюстом  России </a:t>
            </a:r>
            <a:r>
              <a:rPr sz="1200" dirty="0">
                <a:latin typeface="Times New Roman"/>
                <a:cs typeface="Times New Roman"/>
              </a:rPr>
              <a:t>18 </a:t>
            </a:r>
            <a:r>
              <a:rPr sz="1200" spc="-5" dirty="0">
                <a:latin typeface="Times New Roman"/>
                <a:cs typeface="Times New Roman"/>
              </a:rPr>
              <a:t>декабря </a:t>
            </a:r>
            <a:r>
              <a:rPr sz="1200" dirty="0">
                <a:latin typeface="Times New Roman"/>
                <a:cs typeface="Times New Roman"/>
              </a:rPr>
              <a:t>2020 </a:t>
            </a:r>
            <a:r>
              <a:rPr sz="1200" spc="-5" dirty="0">
                <a:latin typeface="Times New Roman"/>
                <a:cs typeface="Times New Roman"/>
              </a:rPr>
              <a:t>г., </a:t>
            </a:r>
            <a:r>
              <a:rPr sz="1200" dirty="0">
                <a:latin typeface="Times New Roman"/>
                <a:cs typeface="Times New Roman"/>
              </a:rPr>
              <a:t>регистрационный  N 61581) с </a:t>
            </a:r>
            <a:r>
              <a:rPr sz="1200" spc="-5" dirty="0">
                <a:latin typeface="Times New Roman"/>
                <a:cs typeface="Times New Roman"/>
              </a:rPr>
              <a:t>изменениями, внесенными приказом  Минстроя России </a:t>
            </a:r>
            <a:r>
              <a:rPr sz="1200" dirty="0">
                <a:latin typeface="Times New Roman"/>
                <a:cs typeface="Times New Roman"/>
              </a:rPr>
              <a:t>от 22 октября 2021 </a:t>
            </a:r>
            <a:r>
              <a:rPr sz="1200" spc="-5" dirty="0">
                <a:latin typeface="Times New Roman"/>
                <a:cs typeface="Times New Roman"/>
              </a:rPr>
              <a:t>г. </a:t>
            </a:r>
            <a:r>
              <a:rPr sz="1200" dirty="0">
                <a:latin typeface="Times New Roman"/>
                <a:cs typeface="Times New Roman"/>
              </a:rPr>
              <a:t>N </a:t>
            </a:r>
            <a:r>
              <a:rPr sz="1200" spc="-5" dirty="0">
                <a:latin typeface="Times New Roman"/>
                <a:cs typeface="Times New Roman"/>
              </a:rPr>
              <a:t>774/пр  </a:t>
            </a:r>
            <a:r>
              <a:rPr sz="1200" dirty="0">
                <a:latin typeface="Times New Roman"/>
                <a:cs typeface="Times New Roman"/>
              </a:rPr>
              <a:t>(зарегистрирован </a:t>
            </a:r>
            <a:r>
              <a:rPr sz="1200" spc="-5" dirty="0">
                <a:latin typeface="Times New Roman"/>
                <a:cs typeface="Times New Roman"/>
              </a:rPr>
              <a:t>Минюстом России </a:t>
            </a:r>
            <a:r>
              <a:rPr sz="1200" dirty="0">
                <a:latin typeface="Times New Roman"/>
                <a:cs typeface="Times New Roman"/>
              </a:rPr>
              <a:t>29 </a:t>
            </a:r>
            <a:r>
              <a:rPr sz="1200" spc="-5" dirty="0">
                <a:latin typeface="Times New Roman"/>
                <a:cs typeface="Times New Roman"/>
              </a:rPr>
              <a:t>ноября  </a:t>
            </a:r>
            <a:r>
              <a:rPr sz="1200" dirty="0">
                <a:latin typeface="Times New Roman"/>
                <a:cs typeface="Times New Roman"/>
              </a:rPr>
              <a:t>2021 </a:t>
            </a:r>
            <a:r>
              <a:rPr sz="1200" spc="-5" dirty="0">
                <a:latin typeface="Times New Roman"/>
                <a:cs typeface="Times New Roman"/>
              </a:rPr>
              <a:t>г., </a:t>
            </a:r>
            <a:r>
              <a:rPr sz="1200" dirty="0">
                <a:latin typeface="Times New Roman"/>
                <a:cs typeface="Times New Roman"/>
              </a:rPr>
              <a:t>регистрационный N 66058) </a:t>
            </a:r>
            <a:r>
              <a:rPr sz="1200" spc="-5" dirty="0">
                <a:latin typeface="Times New Roman"/>
                <a:cs typeface="Times New Roman"/>
              </a:rPr>
              <a:t>(далее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endParaRPr sz="1200">
              <a:latin typeface="Times New Roman"/>
              <a:cs typeface="Times New Roman"/>
            </a:endParaRPr>
          </a:p>
          <a:p>
            <a:pPr marL="78105" algn="just">
              <a:lnSpc>
                <a:spcPct val="100000"/>
              </a:lnSpc>
              <a:spcBef>
                <a:spcPts val="320"/>
              </a:spcBef>
            </a:pPr>
            <a:r>
              <a:rPr sz="1200" spc="-5" dirty="0">
                <a:latin typeface="Times New Roman"/>
                <a:cs typeface="Times New Roman"/>
              </a:rPr>
              <a:t>Приказ </a:t>
            </a:r>
            <a:r>
              <a:rPr sz="1200" dirty="0">
                <a:latin typeface="Times New Roman"/>
                <a:cs typeface="Times New Roman"/>
              </a:rPr>
              <a:t>N 734)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baseline="31250" dirty="0">
                <a:latin typeface="Times New Roman"/>
                <a:cs typeface="Times New Roman"/>
              </a:rPr>
              <a:t>7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700">
              <a:latin typeface="Times New Roman"/>
              <a:cs typeface="Times New Roman"/>
            </a:endParaRPr>
          </a:p>
          <a:p>
            <a:pPr marL="25400" marR="17780" indent="457200">
              <a:lnSpc>
                <a:spcPts val="1370"/>
              </a:lnSpc>
              <a:tabLst>
                <a:tab pos="4266565" algn="l"/>
              </a:tabLst>
            </a:pPr>
            <a:r>
              <a:rPr sz="1200" dirty="0">
                <a:latin typeface="Times New Roman"/>
                <a:cs typeface="Times New Roman"/>
              </a:rPr>
              <a:t>12.6.   </a:t>
            </a:r>
            <a:r>
              <a:rPr sz="1200" spc="-5" dirty="0">
                <a:latin typeface="Times New Roman"/>
                <a:cs typeface="Times New Roman"/>
              </a:rPr>
              <a:t>Шестая   подзона  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приаэродромной  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территории	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 Когалым: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13" name="object 1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172</a:t>
            </a:fld>
            <a:r>
              <a:rPr dirty="0"/>
              <a:t>/174</a:t>
            </a: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506730" y="7893557"/>
          <a:ext cx="6403340" cy="15392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111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889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94360">
                <a:tc>
                  <a:txBody>
                    <a:bodyPr/>
                    <a:lstStyle/>
                    <a:p>
                      <a:pPr marL="141605" marR="133350" indent="-635" algn="ctr">
                        <a:lnSpc>
                          <a:spcPts val="1370"/>
                        </a:lnSpc>
                        <a:spcBef>
                          <a:spcPts val="26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Перечень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ограничений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использования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объектов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недвижимости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</a:t>
                      </a:r>
                      <a:r>
                        <a:rPr sz="1200" spc="-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осуществления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деятельности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740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Обоснование</a:t>
                      </a:r>
                      <a:r>
                        <a:rPr sz="12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ограничений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43356">
                <a:tc>
                  <a:txBody>
                    <a:bodyPr/>
                    <a:lstStyle/>
                    <a:p>
                      <a:pPr marL="52705" marR="43815" algn="just">
                        <a:lnSpc>
                          <a:spcPts val="1370"/>
                        </a:lnSpc>
                        <a:spcBef>
                          <a:spcPts val="260"/>
                        </a:spcBef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В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границах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шестой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подзоны  приаэродромной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территории запрещается  размещать объекты,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способствующие  привлечению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массовому скоплению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птиц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705" marR="44450">
                        <a:lnSpc>
                          <a:spcPts val="1370"/>
                        </a:lnSpc>
                        <a:spcBef>
                          <a:spcPts val="260"/>
                        </a:spcBef>
                        <a:buAutoNum type="arabicPeriod"/>
                        <a:tabLst>
                          <a:tab pos="277495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Подпункт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6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пункта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3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статьи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47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Воздушного  кодекса Российской</a:t>
                      </a:r>
                      <a:r>
                        <a:rPr sz="12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Федерации.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66700" indent="-213995">
                        <a:lnSpc>
                          <a:spcPts val="1295"/>
                        </a:lnSpc>
                        <a:buAutoNum type="arabicPeriod"/>
                        <a:tabLst>
                          <a:tab pos="266700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Подпункт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6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пункта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3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статьи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200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Федерального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>
                        <a:lnSpc>
                          <a:spcPts val="13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закона N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135-ФЗ.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05740" indent="-153035">
                        <a:lnSpc>
                          <a:spcPts val="1405"/>
                        </a:lnSpc>
                        <a:buAutoNum type="arabicPeriod" startAt="3"/>
                        <a:tabLst>
                          <a:tab pos="205740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Подпункт "д" пункта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1(1)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Положения.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951991" y="9609835"/>
            <a:ext cx="61087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12.7. </a:t>
            </a:r>
            <a:r>
              <a:rPr sz="1200" spc="-5" dirty="0">
                <a:latin typeface="Times New Roman"/>
                <a:cs typeface="Times New Roman"/>
              </a:rPr>
              <a:t>Седьмая 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авиации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173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494791" y="403351"/>
            <a:ext cx="5617845" cy="5575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445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Когалым: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1162050"/>
          <a:ext cx="6403340" cy="76295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46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537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20624">
                <a:tc>
                  <a:txBody>
                    <a:bodyPr/>
                    <a:lstStyle/>
                    <a:p>
                      <a:pPr marL="168910" marR="106680" indent="-58419">
                        <a:lnSpc>
                          <a:spcPts val="1370"/>
                        </a:lnSpc>
                        <a:spcBef>
                          <a:spcPts val="259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Перечень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ограничений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использования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объектов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недвижимости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 осуществления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деятельности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597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Обоснование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ограничений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206996">
                <a:tc>
                  <a:txBody>
                    <a:bodyPr/>
                    <a:lstStyle/>
                    <a:p>
                      <a:pPr marL="52705" marR="40640" algn="just">
                        <a:lnSpc>
                          <a:spcPts val="1370"/>
                        </a:lnSpc>
                        <a:spcBef>
                          <a:spcPts val="259"/>
                        </a:spcBef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В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границах седьмой подзоны 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ввиду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превышения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уровня шумового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воздействия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устанавливается  запрет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размещение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следующих нормируемых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объектов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строительства: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 algn="just">
                        <a:lnSpc>
                          <a:spcPts val="129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а) палаты больниц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санаториев,</a:t>
                      </a:r>
                      <a:r>
                        <a:rPr sz="1200" spc="1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операционные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>
                        <a:lnSpc>
                          <a:spcPts val="137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больниц;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 marR="44450">
                        <a:lnSpc>
                          <a:spcPts val="1370"/>
                        </a:lnSpc>
                        <a:spcBef>
                          <a:spcPts val="6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б) кабинеты врачей поликлиник, амбулаторий,  диспансеров, больниц,</a:t>
                      </a:r>
                      <a:r>
                        <a:rPr sz="12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санаториев;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>
                        <a:lnSpc>
                          <a:spcPts val="1295"/>
                        </a:lnSpc>
                        <a:tabLst>
                          <a:tab pos="307340" algn="l"/>
                          <a:tab pos="1043305" algn="l"/>
                          <a:tab pos="1956435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в)	классные	помещения,	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учебные</a:t>
                      </a:r>
                      <a:r>
                        <a:rPr sz="120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кабинеты,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 marR="45720" algn="just">
                        <a:lnSpc>
                          <a:spcPts val="1370"/>
                        </a:lnSpc>
                        <a:spcBef>
                          <a:spcPts val="70"/>
                        </a:spcBef>
                        <a:tabLst>
                          <a:tab pos="1430655" algn="l"/>
                          <a:tab pos="2608580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учительские	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комнаты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,	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аудитории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образовательных организаций,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конференц-залы,  читальные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залы</a:t>
                      </a:r>
                      <a:r>
                        <a:rPr sz="12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библиотек;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 algn="just">
                        <a:lnSpc>
                          <a:spcPts val="129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г) музыкальные классы;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 marR="43180" algn="just">
                        <a:lnSpc>
                          <a:spcPts val="1370"/>
                        </a:lnSpc>
                        <a:spcBef>
                          <a:spcPts val="6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д) жилые комнаты квартир, домов стационарных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организаций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социального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обслуживания,  организации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для детей-сирот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детей,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оставшихся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без попечения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родителей,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спальные  помещения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в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школах-интернатах, дошкольных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образовательных организациях,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домов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отдыха,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пансионатов;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 algn="just">
                        <a:lnSpc>
                          <a:spcPts val="128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е)</a:t>
                      </a:r>
                      <a:r>
                        <a:rPr sz="12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жилые</a:t>
                      </a:r>
                      <a:r>
                        <a:rPr sz="120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комнаты</a:t>
                      </a:r>
                      <a:r>
                        <a:rPr sz="120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общежитий</a:t>
                      </a:r>
                      <a:r>
                        <a:rPr sz="120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</a:t>
                      </a:r>
                      <a:r>
                        <a:rPr sz="12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номера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>
                        <a:lnSpc>
                          <a:spcPts val="137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гостиниц;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 marR="47625">
                        <a:lnSpc>
                          <a:spcPts val="1370"/>
                        </a:lnSpc>
                        <a:spcBef>
                          <a:spcPts val="7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ж)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территории,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непосредственно прилегающие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к  зданиям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больниц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</a:t>
                      </a:r>
                      <a:r>
                        <a:rPr sz="12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санаториев;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>
                        <a:lnSpc>
                          <a:spcPts val="129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з) территории,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непосредственно прилегающие</a:t>
                      </a:r>
                      <a:r>
                        <a:rPr sz="1200" spc="-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к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 marR="47625" algn="just">
                        <a:lnSpc>
                          <a:spcPts val="1370"/>
                        </a:lnSpc>
                        <a:spcBef>
                          <a:spcPts val="7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зданиям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жилых домов, домов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отдыха,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пансионатов, домов-интернатов для престарелых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инвалидов, дошкольных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образовательных  организаций и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других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образовательных  организаций;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 algn="just">
                        <a:lnSpc>
                          <a:spcPts val="129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и)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территории,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непосредственно</a:t>
                      </a:r>
                      <a:r>
                        <a:rPr sz="12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прилегающие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к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 algn="just">
                        <a:lnSpc>
                          <a:spcPts val="13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зданиям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гостиниц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</a:t>
                      </a:r>
                      <a:r>
                        <a:rPr sz="1200" spc="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общежитий;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 marR="47625" algn="just">
                        <a:lnSpc>
                          <a:spcPts val="1370"/>
                        </a:lnSpc>
                        <a:spcBef>
                          <a:spcPts val="6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к) площадки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отдыха,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функционально  выделенные на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территории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микрорайонов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групп жилых домов, домов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отдыха,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пансионатов,  стационарных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организаций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социального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обслуживания, организаций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для детей-сирот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детей,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оставшихся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без попечения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родителей,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площадки дошкольных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образовательных  организаций и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других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образовательных  организаций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705" marR="46990" algn="just">
                        <a:lnSpc>
                          <a:spcPts val="1370"/>
                        </a:lnSpc>
                        <a:spcBef>
                          <a:spcPts val="259"/>
                        </a:spcBef>
                        <a:buAutoNum type="arabicPeriod"/>
                        <a:tabLst>
                          <a:tab pos="469900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Подпункт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7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пункта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3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статьи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47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Воздушного кодекса Российской</a:t>
                      </a:r>
                      <a:r>
                        <a:rPr sz="1200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Федерации.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95300" indent="-442595" algn="just">
                        <a:lnSpc>
                          <a:spcPts val="1295"/>
                        </a:lnSpc>
                        <a:buAutoNum type="arabicPeriod"/>
                        <a:tabLst>
                          <a:tab pos="495300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Подпункт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7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пункта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3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статьи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 algn="just">
                        <a:lnSpc>
                          <a:spcPts val="137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Федерального закона N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135-ФЗ.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05740" indent="-153035" algn="just">
                        <a:lnSpc>
                          <a:spcPts val="1370"/>
                        </a:lnSpc>
                        <a:buAutoNum type="arabicPeriod" startAt="3"/>
                        <a:tabLst>
                          <a:tab pos="205740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Подпункт "е" пункта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1(1)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Положения.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 marR="46990" algn="just">
                        <a:lnSpc>
                          <a:spcPts val="1370"/>
                        </a:lnSpc>
                        <a:spcBef>
                          <a:spcPts val="65"/>
                        </a:spcBef>
                        <a:buAutoNum type="arabicPeriod" startAt="3"/>
                        <a:tabLst>
                          <a:tab pos="326390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Пункт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4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статьи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1,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пункт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7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статьи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30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Градостроительного кодекса Российской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Федерации.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10185" indent="-158115" algn="just">
                        <a:lnSpc>
                          <a:spcPts val="1295"/>
                        </a:lnSpc>
                        <a:buAutoNum type="arabicPeriod" startAt="3"/>
                        <a:tabLst>
                          <a:tab pos="210820" algn="l"/>
                        </a:tabLst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Пункт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статьи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23 Федерального закона</a:t>
                      </a:r>
                      <a:r>
                        <a:rPr sz="12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от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 marR="45085">
                        <a:lnSpc>
                          <a:spcPts val="1370"/>
                        </a:lnSpc>
                        <a:spcBef>
                          <a:spcPts val="70"/>
                        </a:spcBef>
                        <a:tabLst>
                          <a:tab pos="519430" algn="l"/>
                          <a:tab pos="1208405" algn="l"/>
                          <a:tab pos="1967230" algn="l"/>
                          <a:tab pos="2828290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	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март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а	1999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.	N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52-ФЗ	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"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О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санитарно-эпидемиологическом  благополучии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населения".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>
                        <a:lnSpc>
                          <a:spcPts val="129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6.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Санитарные правила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нормы</a:t>
                      </a:r>
                      <a:r>
                        <a:rPr sz="1200" spc="1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СанПиН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2705" marR="41910" algn="just">
                        <a:lnSpc>
                          <a:spcPts val="1370"/>
                        </a:lnSpc>
                        <a:spcBef>
                          <a:spcPts val="65"/>
                        </a:spcBef>
                        <a:tabLst>
                          <a:tab pos="900430" algn="l"/>
                          <a:tab pos="206184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1.2.3685-21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"Гигиенические нормативы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  требования к обеспечению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безопасности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и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(или) безвредности для человека факторов  сред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ы	обитания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"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,	утвержденные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постановлением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12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2.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469391" y="8886758"/>
            <a:ext cx="6617970" cy="889635"/>
          </a:xfrm>
          <a:prstGeom prst="rect">
            <a:avLst/>
          </a:prstGeom>
        </p:spPr>
        <p:txBody>
          <a:bodyPr vert="horz" wrap="square" lIns="0" tIns="7302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575"/>
              </a:spcBef>
            </a:pPr>
            <a:r>
              <a:rPr sz="1100" spc="-5" dirty="0">
                <a:latin typeface="Courier New"/>
                <a:cs typeface="Courier New"/>
              </a:rPr>
              <a:t>──────────────────────────────</a:t>
            </a:r>
            <a:endParaRPr sz="1100">
              <a:latin typeface="Courier New"/>
              <a:cs typeface="Courier New"/>
            </a:endParaRPr>
          </a:p>
          <a:p>
            <a:pPr marL="38100" marR="30480" indent="457200" algn="just">
              <a:lnSpc>
                <a:spcPts val="1130"/>
              </a:lnSpc>
              <a:spcBef>
                <a:spcPts val="520"/>
              </a:spcBef>
            </a:pPr>
            <a:r>
              <a:rPr sz="1050" spc="-7" baseline="35714" dirty="0">
                <a:latin typeface="Times New Roman"/>
                <a:cs typeface="Times New Roman"/>
              </a:rPr>
              <a:t>1 </a:t>
            </a:r>
            <a:r>
              <a:rPr sz="1000" spc="-10" dirty="0">
                <a:latin typeface="Times New Roman"/>
                <a:cs typeface="Times New Roman"/>
              </a:rPr>
              <a:t>Статья </a:t>
            </a:r>
            <a:r>
              <a:rPr sz="1000" spc="-5" dirty="0">
                <a:latin typeface="Times New Roman"/>
                <a:cs typeface="Times New Roman"/>
              </a:rPr>
              <a:t>47 </a:t>
            </a:r>
            <a:r>
              <a:rPr sz="1000" spc="-10" dirty="0">
                <a:latin typeface="Times New Roman"/>
                <a:cs typeface="Times New Roman"/>
              </a:rPr>
              <a:t>Воздушного кодекса Российской </a:t>
            </a:r>
            <a:r>
              <a:rPr sz="1000" spc="-5" dirty="0">
                <a:latin typeface="Times New Roman"/>
                <a:cs typeface="Times New Roman"/>
              </a:rPr>
              <a:t>Федерации; </a:t>
            </a:r>
            <a:r>
              <a:rPr sz="1000" spc="-10" dirty="0">
                <a:latin typeface="Times New Roman"/>
                <a:cs typeface="Times New Roman"/>
              </a:rPr>
              <a:t>пункт </a:t>
            </a:r>
            <a:r>
              <a:rPr sz="1000" spc="-5" dirty="0">
                <a:latin typeface="Times New Roman"/>
                <a:cs typeface="Times New Roman"/>
              </a:rPr>
              <a:t>1(1) </a:t>
            </a:r>
            <a:r>
              <a:rPr sz="1000" spc="-10" dirty="0">
                <a:latin typeface="Times New Roman"/>
                <a:cs typeface="Times New Roman"/>
              </a:rPr>
              <a:t>Положения </a:t>
            </a:r>
            <a:r>
              <a:rPr sz="1000" spc="-5" dirty="0">
                <a:latin typeface="Times New Roman"/>
                <a:cs typeface="Times New Roman"/>
              </a:rPr>
              <a:t>о </a:t>
            </a:r>
            <a:r>
              <a:rPr sz="1000" spc="-10" dirty="0">
                <a:latin typeface="Times New Roman"/>
                <a:cs typeface="Times New Roman"/>
              </a:rPr>
              <a:t>приаэродромной </a:t>
            </a:r>
            <a:r>
              <a:rPr sz="1000" spc="-5" dirty="0">
                <a:latin typeface="Times New Roman"/>
                <a:cs typeface="Times New Roman"/>
              </a:rPr>
              <a:t>территории,  утвержденного </a:t>
            </a:r>
            <a:r>
              <a:rPr sz="1000" spc="-10" dirty="0">
                <a:latin typeface="Times New Roman"/>
                <a:cs typeface="Times New Roman"/>
              </a:rPr>
              <a:t>постановлением Правительства Российской </a:t>
            </a:r>
            <a:r>
              <a:rPr sz="1000" spc="-5" dirty="0">
                <a:latin typeface="Times New Roman"/>
                <a:cs typeface="Times New Roman"/>
              </a:rPr>
              <a:t>Федерации от 2 </a:t>
            </a:r>
            <a:r>
              <a:rPr sz="1000" spc="-10" dirty="0">
                <a:latin typeface="Times New Roman"/>
                <a:cs typeface="Times New Roman"/>
              </a:rPr>
              <a:t>декабря </a:t>
            </a:r>
            <a:r>
              <a:rPr sz="1000" spc="-5" dirty="0">
                <a:latin typeface="Times New Roman"/>
                <a:cs typeface="Times New Roman"/>
              </a:rPr>
              <a:t>2017 г. N 1460 </a:t>
            </a:r>
            <a:r>
              <a:rPr sz="1000" spc="-10" dirty="0">
                <a:latin typeface="Times New Roman"/>
                <a:cs typeface="Times New Roman"/>
              </a:rPr>
              <a:t>(далее  соответственно </a:t>
            </a:r>
            <a:r>
              <a:rPr sz="1000" spc="-5" dirty="0">
                <a:latin typeface="Times New Roman"/>
                <a:cs typeface="Times New Roman"/>
              </a:rPr>
              <a:t>- </a:t>
            </a:r>
            <a:r>
              <a:rPr sz="1000" spc="-10" dirty="0">
                <a:latin typeface="Times New Roman"/>
                <a:cs typeface="Times New Roman"/>
              </a:rPr>
              <a:t>постановление </a:t>
            </a:r>
            <a:r>
              <a:rPr sz="1000" spc="-5" dirty="0">
                <a:latin typeface="Times New Roman"/>
                <a:cs typeface="Times New Roman"/>
              </a:rPr>
              <a:t>N 1460, </a:t>
            </a:r>
            <a:r>
              <a:rPr sz="1000" spc="-10" dirty="0">
                <a:latin typeface="Times New Roman"/>
                <a:cs typeface="Times New Roman"/>
              </a:rPr>
              <a:t>Положение), </a:t>
            </a:r>
            <a:r>
              <a:rPr sz="1000" spc="-5" dirty="0">
                <a:latin typeface="Times New Roman"/>
                <a:cs typeface="Times New Roman"/>
              </a:rPr>
              <a:t>в </a:t>
            </a:r>
            <a:r>
              <a:rPr sz="1000" spc="-10" dirty="0">
                <a:latin typeface="Times New Roman"/>
                <a:cs typeface="Times New Roman"/>
              </a:rPr>
              <a:t>соответствии </a:t>
            </a:r>
            <a:r>
              <a:rPr sz="1000" spc="-5" dirty="0">
                <a:latin typeface="Times New Roman"/>
                <a:cs typeface="Times New Roman"/>
              </a:rPr>
              <a:t>с </a:t>
            </a:r>
            <a:r>
              <a:rPr sz="1000" spc="-10" dirty="0">
                <a:latin typeface="Times New Roman"/>
                <a:cs typeface="Times New Roman"/>
              </a:rPr>
              <a:t>пунктом </a:t>
            </a:r>
            <a:r>
              <a:rPr sz="1000" spc="-5" dirty="0">
                <a:latin typeface="Times New Roman"/>
                <a:cs typeface="Times New Roman"/>
              </a:rPr>
              <a:t>4 </a:t>
            </a:r>
            <a:r>
              <a:rPr sz="1000" spc="-10" dirty="0">
                <a:latin typeface="Times New Roman"/>
                <a:cs typeface="Times New Roman"/>
              </a:rPr>
              <a:t>постановления </a:t>
            </a:r>
            <a:r>
              <a:rPr sz="1000" spc="-5" dirty="0">
                <a:latin typeface="Times New Roman"/>
                <a:cs typeface="Times New Roman"/>
              </a:rPr>
              <a:t>N 1460 </a:t>
            </a:r>
            <a:r>
              <a:rPr sz="1000" spc="-10" dirty="0">
                <a:latin typeface="Times New Roman"/>
                <a:cs typeface="Times New Roman"/>
              </a:rPr>
              <a:t>данный акт  действует </a:t>
            </a:r>
            <a:r>
              <a:rPr sz="1000" spc="-5" dirty="0">
                <a:latin typeface="Times New Roman"/>
                <a:cs typeface="Times New Roman"/>
              </a:rPr>
              <a:t>до 1 </a:t>
            </a:r>
            <a:r>
              <a:rPr sz="1000" spc="-10" dirty="0">
                <a:latin typeface="Times New Roman"/>
                <a:cs typeface="Times New Roman"/>
              </a:rPr>
              <a:t>сентября </a:t>
            </a:r>
            <a:r>
              <a:rPr sz="1000" spc="-5" dirty="0">
                <a:latin typeface="Times New Roman"/>
                <a:cs typeface="Times New Roman"/>
              </a:rPr>
              <a:t>2029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4" name="object 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174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456691" y="403351"/>
            <a:ext cx="6649084" cy="45999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 algn="just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50800" marR="48260" indent="457200" algn="just">
              <a:lnSpc>
                <a:spcPts val="1130"/>
              </a:lnSpc>
              <a:spcBef>
                <a:spcPts val="844"/>
              </a:spcBef>
            </a:pPr>
            <a:r>
              <a:rPr sz="1050" spc="-7" baseline="35714" dirty="0">
                <a:latin typeface="Times New Roman"/>
                <a:cs typeface="Times New Roman"/>
              </a:rPr>
              <a:t>2 </a:t>
            </a:r>
            <a:r>
              <a:rPr sz="1000" spc="-10" dirty="0">
                <a:latin typeface="Times New Roman"/>
                <a:cs typeface="Times New Roman"/>
              </a:rPr>
              <a:t>Постановление Главного государственного санитарного врача Российской </a:t>
            </a:r>
            <a:r>
              <a:rPr sz="1000" spc="-5" dirty="0">
                <a:latin typeface="Times New Roman"/>
                <a:cs typeface="Times New Roman"/>
              </a:rPr>
              <a:t>Федерации от 28 </a:t>
            </a:r>
            <a:r>
              <a:rPr sz="1000" spc="-10" dirty="0">
                <a:latin typeface="Times New Roman"/>
                <a:cs typeface="Times New Roman"/>
              </a:rPr>
              <a:t>января </a:t>
            </a:r>
            <a:r>
              <a:rPr sz="1000" spc="-5" dirty="0">
                <a:latin typeface="Times New Roman"/>
                <a:cs typeface="Times New Roman"/>
              </a:rPr>
              <a:t>2021 г. N 2  </a:t>
            </a:r>
            <a:r>
              <a:rPr sz="1000" spc="-10" dirty="0">
                <a:latin typeface="Times New Roman"/>
                <a:cs typeface="Times New Roman"/>
              </a:rPr>
              <a:t>"Об </a:t>
            </a:r>
            <a:r>
              <a:rPr sz="1000" spc="-5" dirty="0">
                <a:latin typeface="Times New Roman"/>
                <a:cs typeface="Times New Roman"/>
              </a:rPr>
              <a:t>утверждении </a:t>
            </a:r>
            <a:r>
              <a:rPr sz="1000" spc="-10" dirty="0">
                <a:latin typeface="Times New Roman"/>
                <a:cs typeface="Times New Roman"/>
              </a:rPr>
              <a:t>санитарных правил </a:t>
            </a:r>
            <a:r>
              <a:rPr sz="1000" spc="-5" dirty="0">
                <a:latin typeface="Times New Roman"/>
                <a:cs typeface="Times New Roman"/>
              </a:rPr>
              <a:t>и </a:t>
            </a:r>
            <a:r>
              <a:rPr sz="1000" spc="-10" dirty="0">
                <a:latin typeface="Times New Roman"/>
                <a:cs typeface="Times New Roman"/>
              </a:rPr>
              <a:t>норм СанПиН </a:t>
            </a:r>
            <a:r>
              <a:rPr sz="1000" spc="-5" dirty="0">
                <a:latin typeface="Times New Roman"/>
                <a:cs typeface="Times New Roman"/>
              </a:rPr>
              <a:t>1.2.3685-21 </a:t>
            </a:r>
            <a:r>
              <a:rPr sz="1000" spc="-10" dirty="0">
                <a:latin typeface="Times New Roman"/>
                <a:cs typeface="Times New Roman"/>
              </a:rPr>
              <a:t>"Гигиенические нормативы </a:t>
            </a:r>
            <a:r>
              <a:rPr sz="1000" spc="-5" dirty="0">
                <a:latin typeface="Times New Roman"/>
                <a:cs typeface="Times New Roman"/>
              </a:rPr>
              <a:t>и требования к  обеспечению </a:t>
            </a:r>
            <a:r>
              <a:rPr sz="1000" spc="-10" dirty="0">
                <a:latin typeface="Times New Roman"/>
                <a:cs typeface="Times New Roman"/>
              </a:rPr>
              <a:t>безопасности </a:t>
            </a:r>
            <a:r>
              <a:rPr sz="1000" spc="-5" dirty="0">
                <a:latin typeface="Times New Roman"/>
                <a:cs typeface="Times New Roman"/>
              </a:rPr>
              <a:t>и (или) </a:t>
            </a:r>
            <a:r>
              <a:rPr sz="1000" spc="-10" dirty="0">
                <a:latin typeface="Times New Roman"/>
                <a:cs typeface="Times New Roman"/>
              </a:rPr>
              <a:t>безвредности для человека факторов среды </a:t>
            </a:r>
            <a:r>
              <a:rPr sz="1000" spc="-5" dirty="0">
                <a:latin typeface="Times New Roman"/>
                <a:cs typeface="Times New Roman"/>
              </a:rPr>
              <a:t>обитания" (зарегистрировано  </a:t>
            </a:r>
            <a:r>
              <a:rPr sz="1000" spc="-10" dirty="0">
                <a:latin typeface="Times New Roman"/>
                <a:cs typeface="Times New Roman"/>
              </a:rPr>
              <a:t>Министерством юстиции Российской </a:t>
            </a:r>
            <a:r>
              <a:rPr sz="1000" spc="-5" dirty="0">
                <a:latin typeface="Times New Roman"/>
                <a:cs typeface="Times New Roman"/>
              </a:rPr>
              <a:t>Федерации 29 </a:t>
            </a:r>
            <a:r>
              <a:rPr sz="1000" spc="-10" dirty="0">
                <a:latin typeface="Times New Roman"/>
                <a:cs typeface="Times New Roman"/>
              </a:rPr>
              <a:t>января </a:t>
            </a:r>
            <a:r>
              <a:rPr sz="1000" spc="-5" dirty="0">
                <a:latin typeface="Times New Roman"/>
                <a:cs typeface="Times New Roman"/>
              </a:rPr>
              <a:t>2021 г., регистрационный N 62296) с </a:t>
            </a:r>
            <a:r>
              <a:rPr sz="1000" spc="-10" dirty="0">
                <a:latin typeface="Times New Roman"/>
                <a:cs typeface="Times New Roman"/>
              </a:rPr>
              <a:t>изменениями,  внесенными постановлением Главного государственного санитарного врача Российской </a:t>
            </a:r>
            <a:r>
              <a:rPr sz="1000" spc="-5" dirty="0">
                <a:latin typeface="Times New Roman"/>
                <a:cs typeface="Times New Roman"/>
              </a:rPr>
              <a:t>Федерации от 30 </a:t>
            </a:r>
            <a:r>
              <a:rPr sz="1000" spc="-10" dirty="0">
                <a:latin typeface="Times New Roman"/>
                <a:cs typeface="Times New Roman"/>
              </a:rPr>
              <a:t>декабря  </a:t>
            </a:r>
            <a:r>
              <a:rPr sz="1000" spc="-5" dirty="0">
                <a:latin typeface="Times New Roman"/>
                <a:cs typeface="Times New Roman"/>
              </a:rPr>
              <a:t>2022 г. N 24 (зарегистрировано </a:t>
            </a:r>
            <a:r>
              <a:rPr sz="1000" spc="-10" dirty="0">
                <a:latin typeface="Times New Roman"/>
                <a:cs typeface="Times New Roman"/>
              </a:rPr>
              <a:t>Министерством юстиции Российской </a:t>
            </a:r>
            <a:r>
              <a:rPr sz="1000" spc="-5" dirty="0">
                <a:latin typeface="Times New Roman"/>
                <a:cs typeface="Times New Roman"/>
              </a:rPr>
              <a:t>Федерации 9 </a:t>
            </a:r>
            <a:r>
              <a:rPr sz="1000" spc="-10" dirty="0">
                <a:latin typeface="Times New Roman"/>
                <a:cs typeface="Times New Roman"/>
              </a:rPr>
              <a:t>марта </a:t>
            </a:r>
            <a:r>
              <a:rPr sz="1000" spc="-5" dirty="0">
                <a:latin typeface="Times New Roman"/>
                <a:cs typeface="Times New Roman"/>
              </a:rPr>
              <a:t>2023 г., регистрационный  N 72558) </a:t>
            </a:r>
            <a:r>
              <a:rPr sz="1000" spc="-10" dirty="0">
                <a:latin typeface="Times New Roman"/>
                <a:cs typeface="Times New Roman"/>
              </a:rPr>
              <a:t>(далее </a:t>
            </a:r>
            <a:r>
              <a:rPr sz="1000" spc="-5" dirty="0">
                <a:latin typeface="Times New Roman"/>
                <a:cs typeface="Times New Roman"/>
              </a:rPr>
              <a:t>- </a:t>
            </a:r>
            <a:r>
              <a:rPr sz="1000" spc="-10" dirty="0">
                <a:latin typeface="Times New Roman"/>
                <a:cs typeface="Times New Roman"/>
              </a:rPr>
              <a:t>постановление </a:t>
            </a:r>
            <a:r>
              <a:rPr sz="1000" spc="-5" dirty="0">
                <a:latin typeface="Times New Roman"/>
                <a:cs typeface="Times New Roman"/>
              </a:rPr>
              <a:t>N 2), в </a:t>
            </a:r>
            <a:r>
              <a:rPr sz="1000" spc="-10" dirty="0">
                <a:latin typeface="Times New Roman"/>
                <a:cs typeface="Times New Roman"/>
              </a:rPr>
              <a:t>соответствии </a:t>
            </a:r>
            <a:r>
              <a:rPr sz="1000" spc="-5" dirty="0">
                <a:latin typeface="Times New Roman"/>
                <a:cs typeface="Times New Roman"/>
              </a:rPr>
              <a:t>с </a:t>
            </a:r>
            <a:r>
              <a:rPr sz="1000" spc="-10" dirty="0">
                <a:latin typeface="Times New Roman"/>
                <a:cs typeface="Times New Roman"/>
              </a:rPr>
              <a:t>пунктом </a:t>
            </a:r>
            <a:r>
              <a:rPr sz="1000" spc="-5" dirty="0">
                <a:latin typeface="Times New Roman"/>
                <a:cs typeface="Times New Roman"/>
              </a:rPr>
              <a:t>3 </a:t>
            </a:r>
            <a:r>
              <a:rPr sz="1000" spc="-10" dirty="0">
                <a:latin typeface="Times New Roman"/>
                <a:cs typeface="Times New Roman"/>
              </a:rPr>
              <a:t>постановления </a:t>
            </a:r>
            <a:r>
              <a:rPr sz="1000" spc="-5" dirty="0">
                <a:latin typeface="Times New Roman"/>
                <a:cs typeface="Times New Roman"/>
              </a:rPr>
              <a:t>N 2 </a:t>
            </a:r>
            <a:r>
              <a:rPr sz="1000" spc="-10" dirty="0">
                <a:latin typeface="Times New Roman"/>
                <a:cs typeface="Times New Roman"/>
              </a:rPr>
              <a:t>данный акт действует </a:t>
            </a:r>
            <a:r>
              <a:rPr sz="1000" spc="-5" dirty="0">
                <a:latin typeface="Times New Roman"/>
                <a:cs typeface="Times New Roman"/>
              </a:rPr>
              <a:t>до 1 </a:t>
            </a:r>
            <a:r>
              <a:rPr sz="1000" spc="-10" dirty="0">
                <a:latin typeface="Times New Roman"/>
                <a:cs typeface="Times New Roman"/>
              </a:rPr>
              <a:t>марта  </a:t>
            </a:r>
            <a:r>
              <a:rPr sz="1000" spc="-5" dirty="0">
                <a:latin typeface="Times New Roman"/>
                <a:cs typeface="Times New Roman"/>
              </a:rPr>
              <a:t>2027 г.; </a:t>
            </a:r>
            <a:r>
              <a:rPr sz="1000" spc="-10" dirty="0">
                <a:latin typeface="Times New Roman"/>
                <a:cs typeface="Times New Roman"/>
              </a:rPr>
              <a:t>постановление Главного государственного санитарного врача Российской </a:t>
            </a:r>
            <a:r>
              <a:rPr sz="1000" spc="-5" dirty="0">
                <a:latin typeface="Times New Roman"/>
                <a:cs typeface="Times New Roman"/>
              </a:rPr>
              <a:t>Федерации от 28 </a:t>
            </a:r>
            <a:r>
              <a:rPr sz="1000" spc="-10" dirty="0">
                <a:latin typeface="Times New Roman"/>
                <a:cs typeface="Times New Roman"/>
              </a:rPr>
              <a:t>января </a:t>
            </a:r>
            <a:r>
              <a:rPr sz="1000" spc="-5" dirty="0">
                <a:latin typeface="Times New Roman"/>
                <a:cs typeface="Times New Roman"/>
              </a:rPr>
              <a:t>2021 г. N 3  </a:t>
            </a:r>
            <a:r>
              <a:rPr sz="1000" spc="-10" dirty="0">
                <a:latin typeface="Times New Roman"/>
                <a:cs typeface="Times New Roman"/>
              </a:rPr>
              <a:t>"Об </a:t>
            </a:r>
            <a:r>
              <a:rPr sz="1000" spc="-5" dirty="0">
                <a:latin typeface="Times New Roman"/>
                <a:cs typeface="Times New Roman"/>
              </a:rPr>
              <a:t>утверждении </a:t>
            </a:r>
            <a:r>
              <a:rPr sz="1000" spc="-10" dirty="0">
                <a:latin typeface="Times New Roman"/>
                <a:cs typeface="Times New Roman"/>
              </a:rPr>
              <a:t>санитарных правил </a:t>
            </a:r>
            <a:r>
              <a:rPr sz="1000" spc="-5" dirty="0">
                <a:latin typeface="Times New Roman"/>
                <a:cs typeface="Times New Roman"/>
              </a:rPr>
              <a:t>и </a:t>
            </a:r>
            <a:r>
              <a:rPr sz="1000" spc="-10" dirty="0">
                <a:latin typeface="Times New Roman"/>
                <a:cs typeface="Times New Roman"/>
              </a:rPr>
              <a:t>норм СанПиН </a:t>
            </a:r>
            <a:r>
              <a:rPr sz="1000" spc="-5" dirty="0">
                <a:latin typeface="Times New Roman"/>
                <a:cs typeface="Times New Roman"/>
              </a:rPr>
              <a:t>2.1.3684-21 </a:t>
            </a:r>
            <a:r>
              <a:rPr sz="1000" spc="-10" dirty="0">
                <a:latin typeface="Times New Roman"/>
                <a:cs typeface="Times New Roman"/>
              </a:rPr>
              <a:t>"Санитарно-эпидемиологические </a:t>
            </a:r>
            <a:r>
              <a:rPr sz="1000" spc="-5" dirty="0">
                <a:latin typeface="Times New Roman"/>
                <a:cs typeface="Times New Roman"/>
              </a:rPr>
              <a:t>требования к  </a:t>
            </a:r>
            <a:r>
              <a:rPr sz="1000" spc="-10" dirty="0">
                <a:latin typeface="Times New Roman"/>
                <a:cs typeface="Times New Roman"/>
              </a:rPr>
              <a:t>содержанию </a:t>
            </a:r>
            <a:r>
              <a:rPr sz="1000" spc="-5" dirty="0">
                <a:latin typeface="Times New Roman"/>
                <a:cs typeface="Times New Roman"/>
              </a:rPr>
              <a:t>территорий </a:t>
            </a:r>
            <a:r>
              <a:rPr sz="1000" spc="-10" dirty="0">
                <a:latin typeface="Times New Roman"/>
                <a:cs typeface="Times New Roman"/>
              </a:rPr>
              <a:t>городских </a:t>
            </a:r>
            <a:r>
              <a:rPr sz="1000" spc="-5" dirty="0">
                <a:latin typeface="Times New Roman"/>
                <a:cs typeface="Times New Roman"/>
              </a:rPr>
              <a:t>и </a:t>
            </a:r>
            <a:r>
              <a:rPr sz="1000" spc="-10" dirty="0">
                <a:latin typeface="Times New Roman"/>
                <a:cs typeface="Times New Roman"/>
              </a:rPr>
              <a:t>сельских поселений, </a:t>
            </a:r>
            <a:r>
              <a:rPr sz="1000" spc="-5" dirty="0">
                <a:latin typeface="Times New Roman"/>
                <a:cs typeface="Times New Roman"/>
              </a:rPr>
              <a:t>к </a:t>
            </a:r>
            <a:r>
              <a:rPr sz="1000" spc="-10" dirty="0">
                <a:latin typeface="Times New Roman"/>
                <a:cs typeface="Times New Roman"/>
              </a:rPr>
              <a:t>водным </a:t>
            </a:r>
            <a:r>
              <a:rPr sz="1000" spc="-5" dirty="0">
                <a:latin typeface="Times New Roman"/>
                <a:cs typeface="Times New Roman"/>
              </a:rPr>
              <a:t>объектам, </a:t>
            </a:r>
            <a:r>
              <a:rPr sz="1000" spc="-10" dirty="0">
                <a:latin typeface="Times New Roman"/>
                <a:cs typeface="Times New Roman"/>
              </a:rPr>
              <a:t>питьевой воде </a:t>
            </a:r>
            <a:r>
              <a:rPr sz="1000" spc="-5" dirty="0">
                <a:latin typeface="Times New Roman"/>
                <a:cs typeface="Times New Roman"/>
              </a:rPr>
              <a:t>и </a:t>
            </a:r>
            <a:r>
              <a:rPr sz="1000" spc="-10" dirty="0">
                <a:latin typeface="Times New Roman"/>
                <a:cs typeface="Times New Roman"/>
              </a:rPr>
              <a:t>питьевому  водоснабжению, атмосферному воздуху, почвам, жилым помещениям, эксплуатации производственных, </a:t>
            </a:r>
            <a:r>
              <a:rPr sz="1000" spc="-5" dirty="0">
                <a:latin typeface="Times New Roman"/>
                <a:cs typeface="Times New Roman"/>
              </a:rPr>
              <a:t>общественных  </a:t>
            </a:r>
            <a:r>
              <a:rPr sz="1000" spc="-10" dirty="0">
                <a:latin typeface="Times New Roman"/>
                <a:cs typeface="Times New Roman"/>
              </a:rPr>
              <a:t>помещений, </a:t>
            </a:r>
            <a:r>
              <a:rPr sz="1000" spc="-5" dirty="0">
                <a:latin typeface="Times New Roman"/>
                <a:cs typeface="Times New Roman"/>
              </a:rPr>
              <a:t>организации и </a:t>
            </a:r>
            <a:r>
              <a:rPr sz="1000" spc="-10" dirty="0">
                <a:latin typeface="Times New Roman"/>
                <a:cs typeface="Times New Roman"/>
              </a:rPr>
              <a:t>проведению санитарно-противоэпидемических (профилактических) мероприятий"  </a:t>
            </a:r>
            <a:r>
              <a:rPr sz="1000" spc="-5" dirty="0">
                <a:latin typeface="Times New Roman"/>
                <a:cs typeface="Times New Roman"/>
              </a:rPr>
              <a:t>(зарегистрировано </a:t>
            </a:r>
            <a:r>
              <a:rPr sz="1000" spc="-10" dirty="0">
                <a:latin typeface="Times New Roman"/>
                <a:cs typeface="Times New Roman"/>
              </a:rPr>
              <a:t>Министерством юстиции Российской </a:t>
            </a:r>
            <a:r>
              <a:rPr sz="1000" spc="-5" dirty="0">
                <a:latin typeface="Times New Roman"/>
                <a:cs typeface="Times New Roman"/>
              </a:rPr>
              <a:t>Федерации 29 </a:t>
            </a:r>
            <a:r>
              <a:rPr sz="1000" spc="-10" dirty="0">
                <a:latin typeface="Times New Roman"/>
                <a:cs typeface="Times New Roman"/>
              </a:rPr>
              <a:t>января </a:t>
            </a:r>
            <a:r>
              <a:rPr sz="1000" spc="-5" dirty="0">
                <a:latin typeface="Times New Roman"/>
                <a:cs typeface="Times New Roman"/>
              </a:rPr>
              <a:t>2021 г., регистрационный N 62297) с  </a:t>
            </a:r>
            <a:r>
              <a:rPr sz="1000" spc="-10" dirty="0">
                <a:latin typeface="Times New Roman"/>
                <a:cs typeface="Times New Roman"/>
              </a:rPr>
              <a:t>изменениями, внесенными постановлениями Главного государственного санитарного врача Российской </a:t>
            </a:r>
            <a:r>
              <a:rPr sz="1000" spc="-5" dirty="0">
                <a:latin typeface="Times New Roman"/>
                <a:cs typeface="Times New Roman"/>
              </a:rPr>
              <a:t>Федерации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от</a:t>
            </a:r>
            <a:endParaRPr sz="1000">
              <a:latin typeface="Times New Roman"/>
              <a:cs typeface="Times New Roman"/>
            </a:endParaRPr>
          </a:p>
          <a:p>
            <a:pPr marL="50800" algn="just">
              <a:lnSpc>
                <a:spcPts val="1040"/>
              </a:lnSpc>
            </a:pPr>
            <a:r>
              <a:rPr sz="1000" spc="-5" dirty="0">
                <a:latin typeface="Times New Roman"/>
                <a:cs typeface="Times New Roman"/>
              </a:rPr>
              <a:t>26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июня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2021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г.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N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16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(зарегистрировано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Министерством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юстиции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Российской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Федерации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7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июля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2021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г.,</a:t>
            </a:r>
            <a:endParaRPr sz="1000">
              <a:latin typeface="Times New Roman"/>
              <a:cs typeface="Times New Roman"/>
            </a:endParaRPr>
          </a:p>
          <a:p>
            <a:pPr marL="50800" marR="46355" algn="just">
              <a:lnSpc>
                <a:spcPts val="1130"/>
              </a:lnSpc>
              <a:spcBef>
                <a:spcPts val="60"/>
              </a:spcBef>
            </a:pPr>
            <a:r>
              <a:rPr sz="1000" spc="-5" dirty="0">
                <a:latin typeface="Times New Roman"/>
                <a:cs typeface="Times New Roman"/>
              </a:rPr>
              <a:t>регистрационный N 64146), от 14 </a:t>
            </a:r>
            <a:r>
              <a:rPr sz="1000" spc="-10" dirty="0">
                <a:latin typeface="Times New Roman"/>
                <a:cs typeface="Times New Roman"/>
              </a:rPr>
              <a:t>декабря </a:t>
            </a:r>
            <a:r>
              <a:rPr sz="1000" spc="-5" dirty="0">
                <a:latin typeface="Times New Roman"/>
                <a:cs typeface="Times New Roman"/>
              </a:rPr>
              <a:t>2021 г. N 37 (зарегистрировано </a:t>
            </a:r>
            <a:r>
              <a:rPr sz="1000" spc="-10" dirty="0">
                <a:latin typeface="Times New Roman"/>
                <a:cs typeface="Times New Roman"/>
              </a:rPr>
              <a:t>Министерством юстиции Российской  </a:t>
            </a:r>
            <a:r>
              <a:rPr sz="1000" spc="-5" dirty="0">
                <a:latin typeface="Times New Roman"/>
                <a:cs typeface="Times New Roman"/>
              </a:rPr>
              <a:t>Федерации 30 </a:t>
            </a:r>
            <a:r>
              <a:rPr sz="1000" spc="-10" dirty="0">
                <a:latin typeface="Times New Roman"/>
                <a:cs typeface="Times New Roman"/>
              </a:rPr>
              <a:t>декабря </a:t>
            </a:r>
            <a:r>
              <a:rPr sz="1000" spc="-5" dirty="0">
                <a:latin typeface="Times New Roman"/>
                <a:cs typeface="Times New Roman"/>
              </a:rPr>
              <a:t>2021 г., регистрационный N 66692), от 14 </a:t>
            </a:r>
            <a:r>
              <a:rPr sz="1000" spc="-10" dirty="0">
                <a:latin typeface="Times New Roman"/>
                <a:cs typeface="Times New Roman"/>
              </a:rPr>
              <a:t>февраля </a:t>
            </a:r>
            <a:r>
              <a:rPr sz="1000" spc="-5" dirty="0">
                <a:latin typeface="Times New Roman"/>
                <a:cs typeface="Times New Roman"/>
              </a:rPr>
              <a:t>2022 г. N 6 (зарегистрировано </a:t>
            </a:r>
            <a:r>
              <a:rPr sz="1000" spc="-10" dirty="0">
                <a:latin typeface="Times New Roman"/>
                <a:cs typeface="Times New Roman"/>
              </a:rPr>
              <a:t>Министерством  юстиции Российской </a:t>
            </a:r>
            <a:r>
              <a:rPr sz="1000" spc="-5" dirty="0">
                <a:latin typeface="Times New Roman"/>
                <a:cs typeface="Times New Roman"/>
              </a:rPr>
              <a:t>Федерации 17 </a:t>
            </a:r>
            <a:r>
              <a:rPr sz="1000" spc="-10" dirty="0">
                <a:latin typeface="Times New Roman"/>
                <a:cs typeface="Times New Roman"/>
              </a:rPr>
              <a:t>февраля </a:t>
            </a:r>
            <a:r>
              <a:rPr sz="1000" spc="-5" dirty="0">
                <a:latin typeface="Times New Roman"/>
                <a:cs typeface="Times New Roman"/>
              </a:rPr>
              <a:t>2022 г., регистрационный N 67331) </a:t>
            </a:r>
            <a:r>
              <a:rPr sz="1000" spc="-10" dirty="0">
                <a:latin typeface="Times New Roman"/>
                <a:cs typeface="Times New Roman"/>
              </a:rPr>
              <a:t>(далее </a:t>
            </a:r>
            <a:r>
              <a:rPr sz="1000" spc="-5" dirty="0">
                <a:latin typeface="Times New Roman"/>
                <a:cs typeface="Times New Roman"/>
              </a:rPr>
              <a:t>- </a:t>
            </a:r>
            <a:r>
              <a:rPr sz="1000" spc="-10" dirty="0">
                <a:latin typeface="Times New Roman"/>
                <a:cs typeface="Times New Roman"/>
              </a:rPr>
              <a:t>постановление </a:t>
            </a:r>
            <a:r>
              <a:rPr sz="1000" spc="-5" dirty="0">
                <a:latin typeface="Times New Roman"/>
                <a:cs typeface="Times New Roman"/>
              </a:rPr>
              <a:t>N 3), в  </a:t>
            </a:r>
            <a:r>
              <a:rPr sz="1000" spc="-10" dirty="0">
                <a:latin typeface="Times New Roman"/>
                <a:cs typeface="Times New Roman"/>
              </a:rPr>
              <a:t>соответствии </a:t>
            </a:r>
            <a:r>
              <a:rPr sz="1000" spc="-5" dirty="0">
                <a:latin typeface="Times New Roman"/>
                <a:cs typeface="Times New Roman"/>
              </a:rPr>
              <a:t>с </a:t>
            </a:r>
            <a:r>
              <a:rPr sz="1000" spc="-10" dirty="0">
                <a:latin typeface="Times New Roman"/>
                <a:cs typeface="Times New Roman"/>
              </a:rPr>
              <a:t>пунктом </a:t>
            </a:r>
            <a:r>
              <a:rPr sz="1000" spc="-5" dirty="0">
                <a:latin typeface="Times New Roman"/>
                <a:cs typeface="Times New Roman"/>
              </a:rPr>
              <a:t>3 </a:t>
            </a:r>
            <a:r>
              <a:rPr sz="1000" spc="-10" dirty="0">
                <a:latin typeface="Times New Roman"/>
                <a:cs typeface="Times New Roman"/>
              </a:rPr>
              <a:t>постановления </a:t>
            </a:r>
            <a:r>
              <a:rPr sz="1000" spc="-5" dirty="0">
                <a:latin typeface="Times New Roman"/>
                <a:cs typeface="Times New Roman"/>
              </a:rPr>
              <a:t>N 3 </a:t>
            </a:r>
            <a:r>
              <a:rPr sz="1000" spc="-10" dirty="0">
                <a:latin typeface="Times New Roman"/>
                <a:cs typeface="Times New Roman"/>
              </a:rPr>
              <a:t>данный акт действует </a:t>
            </a:r>
            <a:r>
              <a:rPr sz="1000" spc="-5" dirty="0">
                <a:latin typeface="Times New Roman"/>
                <a:cs typeface="Times New Roman"/>
              </a:rPr>
              <a:t>до 1 </a:t>
            </a:r>
            <a:r>
              <a:rPr sz="1000" spc="-10" dirty="0">
                <a:latin typeface="Times New Roman"/>
                <a:cs typeface="Times New Roman"/>
              </a:rPr>
              <a:t>марта </a:t>
            </a:r>
            <a:r>
              <a:rPr sz="1000" spc="-5" dirty="0">
                <a:latin typeface="Times New Roman"/>
                <a:cs typeface="Times New Roman"/>
              </a:rPr>
              <a:t>2027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г.</a:t>
            </a:r>
            <a:endParaRPr sz="1000">
              <a:latin typeface="Times New Roman"/>
              <a:cs typeface="Times New Roman"/>
            </a:endParaRPr>
          </a:p>
          <a:p>
            <a:pPr marL="507365" algn="just">
              <a:lnSpc>
                <a:spcPct val="100000"/>
              </a:lnSpc>
              <a:spcBef>
                <a:spcPts val="355"/>
              </a:spcBef>
            </a:pPr>
            <a:r>
              <a:rPr sz="1050" spc="-7" baseline="35714" dirty="0">
                <a:latin typeface="Times New Roman"/>
                <a:cs typeface="Times New Roman"/>
              </a:rPr>
              <a:t>3 </a:t>
            </a:r>
            <a:r>
              <a:rPr sz="1000" spc="-10" dirty="0">
                <a:latin typeface="Times New Roman"/>
                <a:cs typeface="Times New Roman"/>
              </a:rPr>
              <a:t>Статья </a:t>
            </a:r>
            <a:r>
              <a:rPr sz="1000" spc="-5" dirty="0">
                <a:latin typeface="Times New Roman"/>
                <a:cs typeface="Times New Roman"/>
              </a:rPr>
              <a:t>47 </a:t>
            </a:r>
            <a:r>
              <a:rPr sz="1000" spc="-10" dirty="0">
                <a:latin typeface="Times New Roman"/>
                <a:cs typeface="Times New Roman"/>
              </a:rPr>
              <a:t>Воздушного кодекса Российской </a:t>
            </a:r>
            <a:r>
              <a:rPr sz="1000" spc="-5" dirty="0">
                <a:latin typeface="Times New Roman"/>
                <a:cs typeface="Times New Roman"/>
              </a:rPr>
              <a:t>Федерации, </a:t>
            </a:r>
            <a:r>
              <a:rPr sz="1000" spc="-10" dirty="0">
                <a:latin typeface="Times New Roman"/>
                <a:cs typeface="Times New Roman"/>
              </a:rPr>
              <a:t>пункт </a:t>
            </a:r>
            <a:r>
              <a:rPr sz="1000" spc="-5" dirty="0">
                <a:latin typeface="Times New Roman"/>
                <a:cs typeface="Times New Roman"/>
              </a:rPr>
              <a:t>3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Положения.</a:t>
            </a:r>
            <a:endParaRPr sz="1000">
              <a:latin typeface="Times New Roman"/>
              <a:cs typeface="Times New Roman"/>
            </a:endParaRPr>
          </a:p>
          <a:p>
            <a:pPr marL="507365" algn="just">
              <a:lnSpc>
                <a:spcPct val="100000"/>
              </a:lnSpc>
              <a:spcBef>
                <a:spcPts val="384"/>
              </a:spcBef>
            </a:pPr>
            <a:r>
              <a:rPr sz="1050" spc="-7" baseline="35714" dirty="0">
                <a:latin typeface="Times New Roman"/>
                <a:cs typeface="Times New Roman"/>
              </a:rPr>
              <a:t>4 </a:t>
            </a:r>
            <a:r>
              <a:rPr sz="1000" spc="-5" dirty="0">
                <a:latin typeface="Times New Roman"/>
                <a:cs typeface="Times New Roman"/>
              </a:rPr>
              <a:t>В </a:t>
            </a:r>
            <a:r>
              <a:rPr sz="1000" spc="-10" dirty="0">
                <a:latin typeface="Times New Roman"/>
                <a:cs typeface="Times New Roman"/>
              </a:rPr>
              <a:t>соответствии </a:t>
            </a:r>
            <a:r>
              <a:rPr sz="1000" spc="-5" dirty="0">
                <a:latin typeface="Times New Roman"/>
                <a:cs typeface="Times New Roman"/>
              </a:rPr>
              <a:t>с </a:t>
            </a:r>
            <a:r>
              <a:rPr sz="1000" spc="-10" dirty="0">
                <a:latin typeface="Times New Roman"/>
                <a:cs typeface="Times New Roman"/>
              </a:rPr>
              <a:t>пунктом </a:t>
            </a:r>
            <a:r>
              <a:rPr sz="1000" spc="-5" dirty="0">
                <a:latin typeface="Times New Roman"/>
                <a:cs typeface="Times New Roman"/>
              </a:rPr>
              <a:t>3 </a:t>
            </a:r>
            <a:r>
              <a:rPr sz="1000" spc="-10" dirty="0">
                <a:latin typeface="Times New Roman"/>
                <a:cs typeface="Times New Roman"/>
              </a:rPr>
              <a:t>постановления </a:t>
            </a:r>
            <a:r>
              <a:rPr sz="1000" spc="-5" dirty="0">
                <a:latin typeface="Times New Roman"/>
                <a:cs typeface="Times New Roman"/>
              </a:rPr>
              <a:t>N 138 </a:t>
            </a:r>
            <a:r>
              <a:rPr sz="1000" spc="-10" dirty="0">
                <a:latin typeface="Times New Roman"/>
                <a:cs typeface="Times New Roman"/>
              </a:rPr>
              <a:t>данный акт действует </a:t>
            </a:r>
            <a:r>
              <a:rPr sz="1000" spc="-5" dirty="0">
                <a:latin typeface="Times New Roman"/>
                <a:cs typeface="Times New Roman"/>
              </a:rPr>
              <a:t>до 1 </a:t>
            </a:r>
            <a:r>
              <a:rPr sz="1000" spc="-10" dirty="0">
                <a:latin typeface="Times New Roman"/>
                <a:cs typeface="Times New Roman"/>
              </a:rPr>
              <a:t>ноября </a:t>
            </a:r>
            <a:r>
              <a:rPr sz="1000" spc="-5" dirty="0">
                <a:latin typeface="Times New Roman"/>
                <a:cs typeface="Times New Roman"/>
              </a:rPr>
              <a:t>2026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г.</a:t>
            </a:r>
            <a:endParaRPr sz="1000">
              <a:latin typeface="Times New Roman"/>
              <a:cs typeface="Times New Roman"/>
            </a:endParaRPr>
          </a:p>
          <a:p>
            <a:pPr marL="50800" marR="43180" indent="457200" algn="just">
              <a:lnSpc>
                <a:spcPts val="1130"/>
              </a:lnSpc>
              <a:spcBef>
                <a:spcPts val="480"/>
              </a:spcBef>
            </a:pPr>
            <a:r>
              <a:rPr sz="1050" spc="-7" baseline="35714" dirty="0">
                <a:latin typeface="Times New Roman"/>
                <a:cs typeface="Times New Roman"/>
              </a:rPr>
              <a:t>5 </a:t>
            </a:r>
            <a:r>
              <a:rPr sz="1000" spc="-10" dirty="0">
                <a:latin typeface="Times New Roman"/>
                <a:cs typeface="Times New Roman"/>
              </a:rPr>
              <a:t>Постановление Правительства Российской </a:t>
            </a:r>
            <a:r>
              <a:rPr sz="1000" spc="-5" dirty="0">
                <a:latin typeface="Times New Roman"/>
                <a:cs typeface="Times New Roman"/>
              </a:rPr>
              <a:t>Федерации от 24 </a:t>
            </a:r>
            <a:r>
              <a:rPr sz="1000" spc="-10" dirty="0">
                <a:latin typeface="Times New Roman"/>
                <a:cs typeface="Times New Roman"/>
              </a:rPr>
              <a:t>ноября </a:t>
            </a:r>
            <a:r>
              <a:rPr sz="1000" spc="-5" dirty="0">
                <a:latin typeface="Times New Roman"/>
                <a:cs typeface="Times New Roman"/>
              </a:rPr>
              <a:t>2016 г. N 1240 </a:t>
            </a:r>
            <a:r>
              <a:rPr sz="1000" spc="-10" dirty="0">
                <a:latin typeface="Times New Roman"/>
                <a:cs typeface="Times New Roman"/>
              </a:rPr>
              <a:t>"Об </a:t>
            </a:r>
            <a:r>
              <a:rPr sz="1000" spc="-5" dirty="0">
                <a:latin typeface="Times New Roman"/>
                <a:cs typeface="Times New Roman"/>
              </a:rPr>
              <a:t>установлении  </a:t>
            </a:r>
            <a:r>
              <a:rPr sz="1000" spc="-10" dirty="0">
                <a:latin typeface="Times New Roman"/>
                <a:cs typeface="Times New Roman"/>
              </a:rPr>
              <a:t>государственных систем координат, государственной системы высот </a:t>
            </a:r>
            <a:r>
              <a:rPr sz="1000" spc="-5" dirty="0">
                <a:latin typeface="Times New Roman"/>
                <a:cs typeface="Times New Roman"/>
              </a:rPr>
              <a:t>и </a:t>
            </a:r>
            <a:r>
              <a:rPr sz="1000" spc="-10" dirty="0">
                <a:latin typeface="Times New Roman"/>
                <a:cs typeface="Times New Roman"/>
              </a:rPr>
              <a:t>государственной гравиметрической системы"  (далее </a:t>
            </a:r>
            <a:r>
              <a:rPr sz="1000" spc="-5" dirty="0">
                <a:latin typeface="Times New Roman"/>
                <a:cs typeface="Times New Roman"/>
              </a:rPr>
              <a:t>- </a:t>
            </a:r>
            <a:r>
              <a:rPr sz="1000" spc="-10" dirty="0">
                <a:latin typeface="Times New Roman"/>
                <a:cs typeface="Times New Roman"/>
              </a:rPr>
              <a:t>постановление Правительства </a:t>
            </a:r>
            <a:r>
              <a:rPr sz="1000" spc="-5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1240).</a:t>
            </a:r>
            <a:endParaRPr sz="1000">
              <a:latin typeface="Times New Roman"/>
              <a:cs typeface="Times New Roman"/>
            </a:endParaRPr>
          </a:p>
          <a:p>
            <a:pPr marL="50800" marR="50165" indent="457200" algn="just">
              <a:lnSpc>
                <a:spcPts val="1130"/>
              </a:lnSpc>
              <a:spcBef>
                <a:spcPts val="450"/>
              </a:spcBef>
            </a:pPr>
            <a:r>
              <a:rPr sz="1050" spc="-7" baseline="35714" dirty="0">
                <a:latin typeface="Times New Roman"/>
                <a:cs typeface="Times New Roman"/>
              </a:rPr>
              <a:t>6 </a:t>
            </a:r>
            <a:r>
              <a:rPr sz="1000" spc="-10" dirty="0">
                <a:latin typeface="Times New Roman"/>
                <a:cs typeface="Times New Roman"/>
              </a:rPr>
              <a:t>Пункт </a:t>
            </a:r>
            <a:r>
              <a:rPr sz="1000" spc="-5" dirty="0">
                <a:latin typeface="Times New Roman"/>
                <a:cs typeface="Times New Roman"/>
              </a:rPr>
              <a:t>1 </a:t>
            </a:r>
            <a:r>
              <a:rPr sz="1000" spc="-10" dirty="0">
                <a:latin typeface="Times New Roman"/>
                <a:cs typeface="Times New Roman"/>
              </a:rPr>
              <a:t>статьи </a:t>
            </a:r>
            <a:r>
              <a:rPr sz="1000" spc="-5" dirty="0">
                <a:latin typeface="Times New Roman"/>
                <a:cs typeface="Times New Roman"/>
              </a:rPr>
              <a:t>2 Федерального закона от 21 </a:t>
            </a:r>
            <a:r>
              <a:rPr sz="1000" spc="-10" dirty="0">
                <a:latin typeface="Times New Roman"/>
                <a:cs typeface="Times New Roman"/>
              </a:rPr>
              <a:t>июля </a:t>
            </a:r>
            <a:r>
              <a:rPr sz="1000" spc="-5" dirty="0">
                <a:latin typeface="Times New Roman"/>
                <a:cs typeface="Times New Roman"/>
              </a:rPr>
              <a:t>1997 г. N 116-ФЗ "О </a:t>
            </a:r>
            <a:r>
              <a:rPr sz="1000" spc="-10" dirty="0">
                <a:latin typeface="Times New Roman"/>
                <a:cs typeface="Times New Roman"/>
              </a:rPr>
              <a:t>промышленной безопасности </a:t>
            </a:r>
            <a:r>
              <a:rPr sz="1000" spc="-5" dirty="0">
                <a:latin typeface="Times New Roman"/>
                <a:cs typeface="Times New Roman"/>
              </a:rPr>
              <a:t>опасных  </a:t>
            </a:r>
            <a:r>
              <a:rPr sz="1000" spc="-10" dirty="0">
                <a:latin typeface="Times New Roman"/>
                <a:cs typeface="Times New Roman"/>
              </a:rPr>
              <a:t>производственных </a:t>
            </a:r>
            <a:r>
              <a:rPr sz="1000" spc="-5" dirty="0">
                <a:latin typeface="Times New Roman"/>
                <a:cs typeface="Times New Roman"/>
              </a:rPr>
              <a:t>объектов" </a:t>
            </a:r>
            <a:r>
              <a:rPr sz="1000" spc="-10" dirty="0">
                <a:latin typeface="Times New Roman"/>
                <a:cs typeface="Times New Roman"/>
              </a:rPr>
              <a:t>(далее </a:t>
            </a:r>
            <a:r>
              <a:rPr sz="1000" spc="-5" dirty="0">
                <a:latin typeface="Times New Roman"/>
                <a:cs typeface="Times New Roman"/>
              </a:rPr>
              <a:t>- Федеральный закон N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116-ФЗ).</a:t>
            </a:r>
            <a:endParaRPr sz="1000">
              <a:latin typeface="Times New Roman"/>
              <a:cs typeface="Times New Roman"/>
            </a:endParaRPr>
          </a:p>
          <a:p>
            <a:pPr marL="507365" algn="just">
              <a:lnSpc>
                <a:spcPct val="100000"/>
              </a:lnSpc>
              <a:spcBef>
                <a:spcPts val="355"/>
              </a:spcBef>
            </a:pPr>
            <a:r>
              <a:rPr sz="1050" spc="-7" baseline="35714" dirty="0">
                <a:latin typeface="Times New Roman"/>
                <a:cs typeface="Times New Roman"/>
              </a:rPr>
              <a:t>7 </a:t>
            </a:r>
            <a:r>
              <a:rPr sz="1000" spc="-5" dirty="0">
                <a:latin typeface="Times New Roman"/>
                <a:cs typeface="Times New Roman"/>
              </a:rPr>
              <a:t>В </a:t>
            </a:r>
            <a:r>
              <a:rPr sz="1000" spc="-10" dirty="0">
                <a:latin typeface="Times New Roman"/>
                <a:cs typeface="Times New Roman"/>
              </a:rPr>
              <a:t>соответствии </a:t>
            </a:r>
            <a:r>
              <a:rPr sz="1000" spc="-5" dirty="0">
                <a:latin typeface="Times New Roman"/>
                <a:cs typeface="Times New Roman"/>
              </a:rPr>
              <a:t>с </a:t>
            </a:r>
            <a:r>
              <a:rPr sz="1000" spc="-10" dirty="0">
                <a:latin typeface="Times New Roman"/>
                <a:cs typeface="Times New Roman"/>
              </a:rPr>
              <a:t>пунктом </a:t>
            </a:r>
            <a:r>
              <a:rPr sz="1000" spc="-5" dirty="0">
                <a:latin typeface="Times New Roman"/>
                <a:cs typeface="Times New Roman"/>
              </a:rPr>
              <a:t>2 </a:t>
            </a:r>
            <a:r>
              <a:rPr sz="1000" spc="-10" dirty="0">
                <a:latin typeface="Times New Roman"/>
                <a:cs typeface="Times New Roman"/>
              </a:rPr>
              <a:t>Приказа </a:t>
            </a:r>
            <a:r>
              <a:rPr sz="1000" spc="-5" dirty="0">
                <a:latin typeface="Times New Roman"/>
                <a:cs typeface="Times New Roman"/>
              </a:rPr>
              <a:t>N 734 </a:t>
            </a:r>
            <a:r>
              <a:rPr sz="1000" spc="-10" dirty="0">
                <a:latin typeface="Times New Roman"/>
                <a:cs typeface="Times New Roman"/>
              </a:rPr>
              <a:t>данный акт действует </a:t>
            </a:r>
            <a:r>
              <a:rPr sz="1000" spc="-5" dirty="0">
                <a:latin typeface="Times New Roman"/>
                <a:cs typeface="Times New Roman"/>
              </a:rPr>
              <a:t>до 1 </a:t>
            </a:r>
            <a:r>
              <a:rPr sz="1000" spc="-10" dirty="0">
                <a:latin typeface="Times New Roman"/>
                <a:cs typeface="Times New Roman"/>
              </a:rPr>
              <a:t>сентября </a:t>
            </a:r>
            <a:r>
              <a:rPr sz="1000" spc="-5" dirty="0">
                <a:latin typeface="Times New Roman"/>
                <a:cs typeface="Times New Roman"/>
              </a:rPr>
              <a:t>2026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г.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18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7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711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723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1088359,30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3629479,92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1088282,08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3629467,84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1088279,12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3629464,88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1088290,16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3629391,30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1088212,92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3629365,82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1088017,74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3629273,98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1087882,90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3629281,20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1087509,20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3629293,22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1087492,80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3629274,80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1087505,12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3629178,96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1087491,22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3629166,06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1087433,30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3629147,16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1087452,02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3629000,20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1087514,74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3629001,56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1087654,46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3629020,02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1087680,20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3628943,82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1087700,32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3628919,56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1088008,12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3629020,96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1088249,82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1088377,26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3628997,16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1088402,60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3628996,94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1088402,68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3628996,96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1088403,12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3629001,78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1088426,78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3629000,88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1088438,96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3629002,88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1088440,16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3629051,54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1088420,38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3629048,84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1088422,49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3629032,48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1088333,73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3629037,04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1088223,05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3629021,96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1088220,20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3629042,87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1087699,22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3629069,65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1087550,60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3629049,12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1087541,81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3629112,51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1087690,46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3629133,05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1088185,14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3629300,25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1088182,55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3629319,21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19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37033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7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711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723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1088226,19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3629325,16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1088225,67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3629328,97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1088301,51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3629339,58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1088379,39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3629365,90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1088381,35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3629350,75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1088688,57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3629393,73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1088692,51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3629388,69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1088861,73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3629411,75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1088854,34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3629455,24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1088847,36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3629461,44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1088833,94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3629465,20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1088652,70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3629440,96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1088524,96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3629419,52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1088517,98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3629422,58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1088383,70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3629406,00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494791" y="4661408"/>
            <a:ext cx="6565900" cy="1844039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12700" marR="5080" lvl="1" indent="457200" algn="just">
              <a:lnSpc>
                <a:spcPts val="1370"/>
              </a:lnSpc>
              <a:spcBef>
                <a:spcPts val="204"/>
              </a:spcBef>
              <a:buAutoNum type="arabicPeriod" startAt="3"/>
              <a:tabLst>
                <a:tab pos="793115" algn="l"/>
              </a:tabLst>
            </a:pPr>
            <a:r>
              <a:rPr sz="1200" spc="-5" dirty="0">
                <a:latin typeface="Times New Roman"/>
                <a:cs typeface="Times New Roman"/>
              </a:rPr>
              <a:t>Кадастровые кварталы,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границах </a:t>
            </a:r>
            <a:r>
              <a:rPr sz="1200" dirty="0">
                <a:latin typeface="Times New Roman"/>
                <a:cs typeface="Times New Roman"/>
              </a:rPr>
              <a:t>территорий </a:t>
            </a:r>
            <a:r>
              <a:rPr sz="1200" spc="-5" dirty="0">
                <a:latin typeface="Times New Roman"/>
                <a:cs typeface="Times New Roman"/>
              </a:rPr>
              <a:t>которых полностью или частично  </a:t>
            </a:r>
            <a:r>
              <a:rPr sz="1200" dirty="0">
                <a:latin typeface="Times New Roman"/>
                <a:cs typeface="Times New Roman"/>
              </a:rPr>
              <a:t>расположена </a:t>
            </a:r>
            <a:r>
              <a:rPr sz="1200" spc="-5" dirty="0">
                <a:latin typeface="Times New Roman"/>
                <a:cs typeface="Times New Roman"/>
              </a:rPr>
              <a:t>вторая 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 Когалым: </a:t>
            </a:r>
            <a:r>
              <a:rPr sz="1200" dirty="0">
                <a:latin typeface="Times New Roman"/>
                <a:cs typeface="Times New Roman"/>
              </a:rPr>
              <a:t>86:17:0011001, 86:00:0000000, 86:03:0000000,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86:17:0000000.</a:t>
            </a:r>
            <a:endParaRPr sz="1200">
              <a:latin typeface="Times New Roman"/>
              <a:cs typeface="Times New Roman"/>
            </a:endParaRPr>
          </a:p>
          <a:p>
            <a:pPr marL="742315" lvl="1" indent="-273685" algn="just">
              <a:lnSpc>
                <a:spcPts val="1295"/>
              </a:lnSpc>
              <a:buAutoNum type="arabicPeriod" startAt="3"/>
              <a:tabLst>
                <a:tab pos="742950" algn="l"/>
              </a:tabLst>
            </a:pPr>
            <a:r>
              <a:rPr sz="1200" spc="-5" dirty="0">
                <a:latin typeface="Times New Roman"/>
                <a:cs typeface="Times New Roman"/>
              </a:rPr>
              <a:t>Муниципальное </a:t>
            </a:r>
            <a:r>
              <a:rPr sz="1200" dirty="0">
                <a:latin typeface="Times New Roman"/>
                <a:cs typeface="Times New Roman"/>
              </a:rPr>
              <a:t>образование, в </a:t>
            </a:r>
            <a:r>
              <a:rPr sz="1200" spc="-5" dirty="0">
                <a:latin typeface="Times New Roman"/>
                <a:cs typeface="Times New Roman"/>
              </a:rPr>
              <a:t>границах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которого полностью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или частично</a:t>
            </a:r>
            <a:endParaRPr sz="1200">
              <a:latin typeface="Times New Roman"/>
              <a:cs typeface="Times New Roman"/>
            </a:endParaRPr>
          </a:p>
          <a:p>
            <a:pPr marL="12700" marR="7620" algn="just">
              <a:lnSpc>
                <a:spcPts val="137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расположена </a:t>
            </a:r>
            <a:r>
              <a:rPr sz="1200" spc="-5" dirty="0">
                <a:latin typeface="Times New Roman"/>
                <a:cs typeface="Times New Roman"/>
              </a:rPr>
              <a:t>вторая 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 Когалым: городской </a:t>
            </a:r>
            <a:r>
              <a:rPr sz="1200" dirty="0">
                <a:latin typeface="Times New Roman"/>
                <a:cs typeface="Times New Roman"/>
              </a:rPr>
              <a:t>округ </a:t>
            </a:r>
            <a:r>
              <a:rPr sz="1200" spc="-5" dirty="0">
                <a:latin typeface="Times New Roman"/>
                <a:cs typeface="Times New Roman"/>
              </a:rPr>
              <a:t>город Когалым.</a:t>
            </a:r>
            <a:endParaRPr sz="1200">
              <a:latin typeface="Times New Roman"/>
              <a:cs typeface="Times New Roman"/>
            </a:endParaRPr>
          </a:p>
          <a:p>
            <a:pPr marL="821690" lvl="1" indent="-353060" algn="just">
              <a:lnSpc>
                <a:spcPts val="1295"/>
              </a:lnSpc>
              <a:buAutoNum type="arabicPeriod" startAt="5"/>
              <a:tabLst>
                <a:tab pos="822325" algn="l"/>
              </a:tabLst>
            </a:pPr>
            <a:r>
              <a:rPr sz="1200" spc="-5" dirty="0">
                <a:latin typeface="Times New Roman"/>
                <a:cs typeface="Times New Roman"/>
              </a:rPr>
              <a:t>Графическое изображение границ второй подзоны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05"/>
              </a:lnSpc>
            </a:pP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приведено на схеме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Схема</a:t>
            </a:r>
            <a:r>
              <a:rPr sz="1200" b="1" spc="-10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3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2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418591" y="403351"/>
            <a:ext cx="6719570" cy="741235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0650" algn="just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400">
              <a:latin typeface="Times New Roman"/>
              <a:cs typeface="Times New Roman"/>
            </a:endParaRPr>
          </a:p>
          <a:p>
            <a:pPr marL="88900" marR="78740" algn="just">
              <a:lnSpc>
                <a:spcPts val="1370"/>
              </a:lnSpc>
            </a:pPr>
            <a:r>
              <a:rPr sz="1200" dirty="0">
                <a:latin typeface="Times New Roman"/>
                <a:cs typeface="Times New Roman"/>
              </a:rPr>
              <a:t>ограничения, установленные уполномоченным </a:t>
            </a:r>
            <a:r>
              <a:rPr sz="1200" spc="-5" dirty="0">
                <a:latin typeface="Times New Roman"/>
                <a:cs typeface="Times New Roman"/>
              </a:rPr>
              <a:t>Правительством Российской </a:t>
            </a:r>
            <a:r>
              <a:rPr sz="1200" dirty="0">
                <a:latin typeface="Times New Roman"/>
                <a:cs typeface="Times New Roman"/>
              </a:rPr>
              <a:t>Федерации  </a:t>
            </a:r>
            <a:r>
              <a:rPr sz="1200" spc="-5" dirty="0">
                <a:latin typeface="Times New Roman"/>
                <a:cs typeface="Times New Roman"/>
              </a:rPr>
              <a:t>федеральным </a:t>
            </a:r>
            <a:r>
              <a:rPr sz="1200" dirty="0">
                <a:latin typeface="Times New Roman"/>
                <a:cs typeface="Times New Roman"/>
              </a:rPr>
              <a:t>органом </a:t>
            </a:r>
            <a:r>
              <a:rPr sz="1200" spc="-5" dirty="0">
                <a:latin typeface="Times New Roman"/>
                <a:cs typeface="Times New Roman"/>
              </a:rPr>
              <a:t>исполнительной власти при </a:t>
            </a:r>
            <a:r>
              <a:rPr sz="1200" dirty="0">
                <a:latin typeface="Times New Roman"/>
                <a:cs typeface="Times New Roman"/>
              </a:rPr>
              <a:t>установлении </a:t>
            </a:r>
            <a:r>
              <a:rPr sz="1200" spc="-5" dirty="0">
                <a:latin typeface="Times New Roman"/>
                <a:cs typeface="Times New Roman"/>
              </a:rPr>
              <a:t>соответствующей  приаэродромной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территории;</a:t>
            </a:r>
            <a:endParaRPr sz="1200">
              <a:latin typeface="Times New Roman"/>
              <a:cs typeface="Times New Roman"/>
            </a:endParaRPr>
          </a:p>
          <a:p>
            <a:pPr marL="545465" algn="just">
              <a:lnSpc>
                <a:spcPts val="1295"/>
              </a:lnSpc>
            </a:pPr>
            <a:r>
              <a:rPr sz="1200" spc="-5" dirty="0">
                <a:latin typeface="Times New Roman"/>
                <a:cs typeface="Times New Roman"/>
              </a:rPr>
              <a:t>четвертая подзона,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которой </a:t>
            </a:r>
            <a:r>
              <a:rPr sz="1200" dirty="0">
                <a:latin typeface="Times New Roman"/>
                <a:cs typeface="Times New Roman"/>
              </a:rPr>
              <a:t>запрещается размещать объекты, </a:t>
            </a:r>
            <a:r>
              <a:rPr sz="1200" spc="-5" dirty="0">
                <a:latin typeface="Times New Roman"/>
                <a:cs typeface="Times New Roman"/>
              </a:rPr>
              <a:t>создающие помехи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работе</a:t>
            </a:r>
            <a:endParaRPr sz="1200">
              <a:latin typeface="Times New Roman"/>
              <a:cs typeface="Times New Roman"/>
            </a:endParaRPr>
          </a:p>
          <a:p>
            <a:pPr marL="88900" marR="83820" algn="just">
              <a:lnSpc>
                <a:spcPts val="137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наземных </a:t>
            </a:r>
            <a:r>
              <a:rPr sz="1200" dirty="0">
                <a:latin typeface="Times New Roman"/>
                <a:cs typeface="Times New Roman"/>
              </a:rPr>
              <a:t>объектов </a:t>
            </a:r>
            <a:r>
              <a:rPr sz="1200" spc="-5" dirty="0">
                <a:latin typeface="Times New Roman"/>
                <a:cs typeface="Times New Roman"/>
              </a:rPr>
              <a:t>средств </a:t>
            </a:r>
            <a:r>
              <a:rPr sz="1200" dirty="0">
                <a:latin typeface="Times New Roman"/>
                <a:cs typeface="Times New Roman"/>
              </a:rPr>
              <a:t>и </a:t>
            </a:r>
            <a:r>
              <a:rPr sz="1200" spc="-5" dirty="0">
                <a:latin typeface="Times New Roman"/>
                <a:cs typeface="Times New Roman"/>
              </a:rPr>
              <a:t>систем </a:t>
            </a:r>
            <a:r>
              <a:rPr sz="1200" dirty="0">
                <a:latin typeface="Times New Roman"/>
                <a:cs typeface="Times New Roman"/>
              </a:rPr>
              <a:t>обслуживания </a:t>
            </a:r>
            <a:r>
              <a:rPr sz="1200" spc="-5" dirty="0">
                <a:latin typeface="Times New Roman"/>
                <a:cs typeface="Times New Roman"/>
              </a:rPr>
              <a:t>воздушного движения, навигации, посадки </a:t>
            </a:r>
            <a:r>
              <a:rPr sz="1200" dirty="0">
                <a:latin typeface="Times New Roman"/>
                <a:cs typeface="Times New Roman"/>
              </a:rPr>
              <a:t>и  </a:t>
            </a:r>
            <a:r>
              <a:rPr sz="1200" spc="-5" dirty="0">
                <a:latin typeface="Times New Roman"/>
                <a:cs typeface="Times New Roman"/>
              </a:rPr>
              <a:t>связи, предназначенных для </a:t>
            </a:r>
            <a:r>
              <a:rPr sz="1200" dirty="0">
                <a:latin typeface="Times New Roman"/>
                <a:cs typeface="Times New Roman"/>
              </a:rPr>
              <a:t>организации </a:t>
            </a:r>
            <a:r>
              <a:rPr sz="1200" spc="-5" dirty="0">
                <a:latin typeface="Times New Roman"/>
                <a:cs typeface="Times New Roman"/>
              </a:rPr>
              <a:t>воздушного движения </a:t>
            </a:r>
            <a:r>
              <a:rPr sz="1200" dirty="0">
                <a:latin typeface="Times New Roman"/>
                <a:cs typeface="Times New Roman"/>
              </a:rPr>
              <a:t>и расположенных </a:t>
            </a:r>
            <a:r>
              <a:rPr sz="1200" spc="-5" dirty="0">
                <a:latin typeface="Times New Roman"/>
                <a:cs typeface="Times New Roman"/>
              </a:rPr>
              <a:t>вне первой  подзоны;</a:t>
            </a:r>
            <a:endParaRPr sz="1200">
              <a:latin typeface="Times New Roman"/>
              <a:cs typeface="Times New Roman"/>
            </a:endParaRPr>
          </a:p>
          <a:p>
            <a:pPr marL="545465" algn="just">
              <a:lnSpc>
                <a:spcPts val="1295"/>
              </a:lnSpc>
            </a:pPr>
            <a:r>
              <a:rPr sz="1200" spc="-5" dirty="0">
                <a:latin typeface="Times New Roman"/>
                <a:cs typeface="Times New Roman"/>
              </a:rPr>
              <a:t>пятая подзона,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которой </a:t>
            </a:r>
            <a:r>
              <a:rPr sz="1200" dirty="0">
                <a:latin typeface="Times New Roman"/>
                <a:cs typeface="Times New Roman"/>
              </a:rPr>
              <a:t>запрещается размещать опасные </a:t>
            </a:r>
            <a:r>
              <a:rPr sz="1200" spc="-5" dirty="0">
                <a:latin typeface="Times New Roman"/>
                <a:cs typeface="Times New Roman"/>
              </a:rPr>
              <a:t>производственные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объекты,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70"/>
              </a:lnSpc>
            </a:pPr>
            <a:r>
              <a:rPr sz="1200" spc="-5" dirty="0">
                <a:latin typeface="Times New Roman"/>
                <a:cs typeface="Times New Roman"/>
              </a:rPr>
              <a:t>функционирование которых может повлиять на безопасность полетов воздушных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судов;</a:t>
            </a:r>
            <a:endParaRPr sz="1200">
              <a:latin typeface="Times New Roman"/>
              <a:cs typeface="Times New Roman"/>
            </a:endParaRPr>
          </a:p>
          <a:p>
            <a:pPr marL="88900" marR="83185" indent="457200" algn="just">
              <a:lnSpc>
                <a:spcPts val="137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шестая </a:t>
            </a:r>
            <a:r>
              <a:rPr sz="1200" spc="-5" dirty="0">
                <a:latin typeface="Times New Roman"/>
                <a:cs typeface="Times New Roman"/>
              </a:rPr>
              <a:t>подзона,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которой </a:t>
            </a:r>
            <a:r>
              <a:rPr sz="1200" dirty="0">
                <a:latin typeface="Times New Roman"/>
                <a:cs typeface="Times New Roman"/>
              </a:rPr>
              <a:t>запрещается размещать объекты, </a:t>
            </a:r>
            <a:r>
              <a:rPr sz="1200" spc="-5" dirty="0">
                <a:latin typeface="Times New Roman"/>
                <a:cs typeface="Times New Roman"/>
              </a:rPr>
              <a:t>способствующие привлечению  </a:t>
            </a:r>
            <a:r>
              <a:rPr sz="1200" dirty="0">
                <a:latin typeface="Times New Roman"/>
                <a:cs typeface="Times New Roman"/>
              </a:rPr>
              <a:t>и </a:t>
            </a:r>
            <a:r>
              <a:rPr sz="1200" spc="-5" dirty="0">
                <a:latin typeface="Times New Roman"/>
                <a:cs typeface="Times New Roman"/>
              </a:rPr>
              <a:t>массовому скоплению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птиц;</a:t>
            </a:r>
            <a:endParaRPr sz="1200">
              <a:latin typeface="Times New Roman"/>
              <a:cs typeface="Times New Roman"/>
            </a:endParaRPr>
          </a:p>
          <a:p>
            <a:pPr marL="545465" algn="just">
              <a:lnSpc>
                <a:spcPts val="1295"/>
              </a:lnSpc>
            </a:pPr>
            <a:r>
              <a:rPr sz="1200" spc="-5" dirty="0">
                <a:latin typeface="Times New Roman"/>
                <a:cs typeface="Times New Roman"/>
              </a:rPr>
              <a:t>седьмая подзона,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которой 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целях предотвращения негативного 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физического  воздействия</a:t>
            </a:r>
            <a:endParaRPr sz="1200">
              <a:latin typeface="Times New Roman"/>
              <a:cs typeface="Times New Roman"/>
            </a:endParaRPr>
          </a:p>
          <a:p>
            <a:pPr marL="88900" marR="81915" algn="just">
              <a:lnSpc>
                <a:spcPts val="137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устанавливается </a:t>
            </a:r>
            <a:r>
              <a:rPr sz="1200" spc="-5" dirty="0">
                <a:latin typeface="Times New Roman"/>
                <a:cs typeface="Times New Roman"/>
              </a:rPr>
              <a:t>перечень </a:t>
            </a:r>
            <a:r>
              <a:rPr sz="1200" dirty="0">
                <a:latin typeface="Times New Roman"/>
                <a:cs typeface="Times New Roman"/>
              </a:rPr>
              <a:t>ограничений </a:t>
            </a:r>
            <a:r>
              <a:rPr sz="1200" spc="-5" dirty="0">
                <a:latin typeface="Times New Roman"/>
                <a:cs typeface="Times New Roman"/>
              </a:rPr>
              <a:t>использования </a:t>
            </a:r>
            <a:r>
              <a:rPr sz="1200" dirty="0">
                <a:latin typeface="Times New Roman"/>
                <a:cs typeface="Times New Roman"/>
              </a:rPr>
              <a:t>земельных участков, определенный в  </a:t>
            </a:r>
            <a:r>
              <a:rPr sz="1200" spc="-5" dirty="0">
                <a:latin typeface="Times New Roman"/>
                <a:cs typeface="Times New Roman"/>
              </a:rPr>
              <a:t>соответствии </a:t>
            </a:r>
            <a:r>
              <a:rPr sz="1200" dirty="0">
                <a:latin typeface="Times New Roman"/>
                <a:cs typeface="Times New Roman"/>
              </a:rPr>
              <a:t>с земельным законодательством с учетом </a:t>
            </a:r>
            <a:r>
              <a:rPr sz="1200" spc="-5" dirty="0">
                <a:latin typeface="Times New Roman"/>
                <a:cs typeface="Times New Roman"/>
              </a:rPr>
              <a:t>положений Воздушного кодекса  Российской </a:t>
            </a:r>
            <a:r>
              <a:rPr sz="1200" dirty="0">
                <a:latin typeface="Times New Roman"/>
                <a:cs typeface="Times New Roman"/>
              </a:rPr>
              <a:t>Федерации. </a:t>
            </a:r>
            <a:r>
              <a:rPr sz="1200" spc="-5" dirty="0">
                <a:latin typeface="Times New Roman"/>
                <a:cs typeface="Times New Roman"/>
              </a:rPr>
              <a:t>При этом под </a:t>
            </a:r>
            <a:r>
              <a:rPr sz="1200" dirty="0">
                <a:latin typeface="Times New Roman"/>
                <a:cs typeface="Times New Roman"/>
              </a:rPr>
              <a:t>указанным </a:t>
            </a:r>
            <a:r>
              <a:rPr sz="1200" spc="-5" dirty="0">
                <a:latin typeface="Times New Roman"/>
                <a:cs typeface="Times New Roman"/>
              </a:rPr>
              <a:t>негативным физическим воздействием  понимается   несоответствие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эквивалентного   </a:t>
            </a:r>
            <a:r>
              <a:rPr sz="1200" dirty="0">
                <a:latin typeface="Times New Roman"/>
                <a:cs typeface="Times New Roman"/>
              </a:rPr>
              <a:t>уровня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звука,   </a:t>
            </a:r>
            <a:r>
              <a:rPr sz="1200" spc="-5" dirty="0">
                <a:latin typeface="Times New Roman"/>
                <a:cs typeface="Times New Roman"/>
              </a:rPr>
              <a:t>возникающего   </a:t>
            </a:r>
            <a:r>
              <a:rPr sz="1200" dirty="0">
                <a:latin typeface="Times New Roman"/>
                <a:cs typeface="Times New Roman"/>
              </a:rPr>
              <a:t>в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связи   </a:t>
            </a:r>
            <a:r>
              <a:rPr sz="1200" dirty="0">
                <a:latin typeface="Times New Roman"/>
                <a:cs typeface="Times New Roman"/>
              </a:rPr>
              <a:t>с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полетами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ct val="100000"/>
              </a:lnSpc>
              <a:spcBef>
                <a:spcPts val="345"/>
              </a:spcBef>
            </a:pPr>
            <a:r>
              <a:rPr sz="1200" spc="-5" dirty="0">
                <a:latin typeface="Times New Roman"/>
                <a:cs typeface="Times New Roman"/>
              </a:rPr>
              <a:t>воздушных судов, санитарно-эпидемиологическим </a:t>
            </a:r>
            <a:r>
              <a:rPr sz="1200" dirty="0">
                <a:latin typeface="Times New Roman"/>
                <a:cs typeface="Times New Roman"/>
              </a:rPr>
              <a:t>требованиям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baseline="31250" dirty="0">
                <a:latin typeface="Times New Roman"/>
                <a:cs typeface="Times New Roman"/>
              </a:rPr>
              <a:t>2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545465" algn="just">
              <a:lnSpc>
                <a:spcPts val="1405"/>
              </a:lnSpc>
              <a:spcBef>
                <a:spcPts val="384"/>
              </a:spcBef>
            </a:pP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Настоящее приложение включает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baseline="31250" dirty="0">
                <a:latin typeface="Times New Roman"/>
                <a:cs typeface="Times New Roman"/>
              </a:rPr>
              <a:t>3</a:t>
            </a:r>
            <a:r>
              <a:rPr sz="1200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  <a:p>
            <a:pPr marL="88900" marR="83820" indent="457200">
              <a:lnSpc>
                <a:spcPts val="137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текстовое и </a:t>
            </a:r>
            <a:r>
              <a:rPr sz="1200" spc="-5" dirty="0">
                <a:latin typeface="Times New Roman"/>
                <a:cs typeface="Times New Roman"/>
              </a:rPr>
              <a:t>графическое </a:t>
            </a:r>
            <a:r>
              <a:rPr sz="1200" dirty="0">
                <a:latin typeface="Times New Roman"/>
                <a:cs typeface="Times New Roman"/>
              </a:rPr>
              <a:t>описания </a:t>
            </a:r>
            <a:r>
              <a:rPr sz="1200" spc="-5" dirty="0">
                <a:latin typeface="Times New Roman"/>
                <a:cs typeface="Times New Roman"/>
              </a:rPr>
              <a:t>местоположения границ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и  </a:t>
            </a:r>
            <a:r>
              <a:rPr sz="1200" spc="-5" dirty="0">
                <a:latin typeface="Times New Roman"/>
                <a:cs typeface="Times New Roman"/>
              </a:rPr>
              <a:t>выделенных на ней семи подзон </a:t>
            </a:r>
            <a:r>
              <a:rPr sz="1200" dirty="0">
                <a:latin typeface="Times New Roman"/>
                <a:cs typeface="Times New Roman"/>
              </a:rPr>
              <a:t>и зон </a:t>
            </a:r>
            <a:r>
              <a:rPr sz="1200" spc="-5" dirty="0">
                <a:latin typeface="Times New Roman"/>
                <a:cs typeface="Times New Roman"/>
              </a:rPr>
              <a:t>(секторов) внутри </a:t>
            </a:r>
            <a:r>
              <a:rPr sz="1200" dirty="0">
                <a:latin typeface="Times New Roman"/>
                <a:cs typeface="Times New Roman"/>
              </a:rPr>
              <a:t>указанных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подзон;</a:t>
            </a:r>
            <a:endParaRPr sz="1200">
              <a:latin typeface="Times New Roman"/>
              <a:cs typeface="Times New Roman"/>
            </a:endParaRPr>
          </a:p>
          <a:p>
            <a:pPr marL="545465">
              <a:lnSpc>
                <a:spcPts val="1295"/>
              </a:lnSpc>
            </a:pPr>
            <a:r>
              <a:rPr sz="1200" spc="-5" dirty="0">
                <a:latin typeface="Times New Roman"/>
                <a:cs typeface="Times New Roman"/>
              </a:rPr>
              <a:t>перечень координат </a:t>
            </a:r>
            <a:r>
              <a:rPr sz="1200" dirty="0">
                <a:latin typeface="Times New Roman"/>
                <a:cs typeface="Times New Roman"/>
              </a:rPr>
              <a:t>характерных точек </a:t>
            </a:r>
            <a:r>
              <a:rPr sz="1200" spc="-5" dirty="0">
                <a:latin typeface="Times New Roman"/>
                <a:cs typeface="Times New Roman"/>
              </a:rPr>
              <a:t>границ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системе координат,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используемой для</a:t>
            </a:r>
            <a:endParaRPr sz="1200">
              <a:latin typeface="Times New Roman"/>
              <a:cs typeface="Times New Roman"/>
            </a:endParaRPr>
          </a:p>
          <a:p>
            <a:pPr marL="88900" marR="86360">
              <a:lnSpc>
                <a:spcPts val="1370"/>
              </a:lnSpc>
              <a:spcBef>
                <a:spcPts val="70"/>
              </a:spcBef>
              <a:tabLst>
                <a:tab pos="751205" algn="l"/>
                <a:tab pos="1444625" algn="l"/>
                <a:tab pos="2740025" algn="l"/>
                <a:tab pos="3371215" algn="l"/>
                <a:tab pos="4472940" algn="l"/>
                <a:tab pos="5021580" algn="l"/>
                <a:tab pos="5216525" algn="l"/>
                <a:tab pos="5948045" algn="l"/>
              </a:tabLst>
            </a:pPr>
            <a:r>
              <a:rPr sz="1200" spc="-5" dirty="0">
                <a:latin typeface="Times New Roman"/>
                <a:cs typeface="Times New Roman"/>
              </a:rPr>
              <a:t>ведени</a:t>
            </a:r>
            <a:r>
              <a:rPr sz="1200" dirty="0">
                <a:latin typeface="Times New Roman"/>
                <a:cs typeface="Times New Roman"/>
              </a:rPr>
              <a:t>я	</a:t>
            </a:r>
            <a:r>
              <a:rPr sz="1200" spc="-5" dirty="0">
                <a:latin typeface="Times New Roman"/>
                <a:cs typeface="Times New Roman"/>
              </a:rPr>
              <a:t>Единог</a:t>
            </a:r>
            <a:r>
              <a:rPr sz="1200" dirty="0">
                <a:latin typeface="Times New Roman"/>
                <a:cs typeface="Times New Roman"/>
              </a:rPr>
              <a:t>о	</a:t>
            </a:r>
            <a:r>
              <a:rPr sz="1200" spc="-5" dirty="0">
                <a:latin typeface="Times New Roman"/>
                <a:cs typeface="Times New Roman"/>
              </a:rPr>
              <a:t>государственног</a:t>
            </a:r>
            <a:r>
              <a:rPr sz="1200" dirty="0">
                <a:latin typeface="Times New Roman"/>
                <a:cs typeface="Times New Roman"/>
              </a:rPr>
              <a:t>о	реестра	</a:t>
            </a:r>
            <a:r>
              <a:rPr sz="1200" spc="-5" dirty="0">
                <a:latin typeface="Times New Roman"/>
                <a:cs typeface="Times New Roman"/>
              </a:rPr>
              <a:t>недвижимост</a:t>
            </a:r>
            <a:r>
              <a:rPr sz="1200" dirty="0">
                <a:latin typeface="Times New Roman"/>
                <a:cs typeface="Times New Roman"/>
              </a:rPr>
              <a:t>и	(</a:t>
            </a:r>
            <a:r>
              <a:rPr sz="1200" spc="-5" dirty="0">
                <a:latin typeface="Times New Roman"/>
                <a:cs typeface="Times New Roman"/>
              </a:rPr>
              <a:t>дале</a:t>
            </a:r>
            <a:r>
              <a:rPr sz="1200" dirty="0">
                <a:latin typeface="Times New Roman"/>
                <a:cs typeface="Times New Roman"/>
              </a:rPr>
              <a:t>е	-	</a:t>
            </a:r>
            <a:r>
              <a:rPr sz="1200" spc="-5" dirty="0">
                <a:latin typeface="Times New Roman"/>
                <a:cs typeface="Times New Roman"/>
              </a:rPr>
              <a:t>перечен</a:t>
            </a:r>
            <a:r>
              <a:rPr sz="1200" dirty="0">
                <a:latin typeface="Times New Roman"/>
                <a:cs typeface="Times New Roman"/>
              </a:rPr>
              <a:t>ь	</a:t>
            </a:r>
            <a:r>
              <a:rPr sz="1200" spc="-5" dirty="0">
                <a:latin typeface="Times New Roman"/>
                <a:cs typeface="Times New Roman"/>
              </a:rPr>
              <a:t>координат  </a:t>
            </a:r>
            <a:r>
              <a:rPr sz="1200" dirty="0">
                <a:latin typeface="Times New Roman"/>
                <a:cs typeface="Times New Roman"/>
              </a:rPr>
              <a:t>характерных точек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границ);</a:t>
            </a:r>
            <a:endParaRPr sz="1200">
              <a:latin typeface="Times New Roman"/>
              <a:cs typeface="Times New Roman"/>
            </a:endParaRPr>
          </a:p>
          <a:p>
            <a:pPr marL="545465">
              <a:lnSpc>
                <a:spcPts val="1295"/>
              </a:lnSpc>
            </a:pPr>
            <a:r>
              <a:rPr sz="1200" spc="-5" dirty="0">
                <a:latin typeface="Times New Roman"/>
                <a:cs typeface="Times New Roman"/>
              </a:rPr>
              <a:t>перечень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ограничений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использования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земельных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участков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и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(или)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расположенных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на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них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7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объектов </a:t>
            </a:r>
            <a:r>
              <a:rPr sz="1200" spc="-5" dirty="0">
                <a:latin typeface="Times New Roman"/>
                <a:cs typeface="Times New Roman"/>
              </a:rPr>
              <a:t>недвижимости </a:t>
            </a:r>
            <a:r>
              <a:rPr sz="1200" dirty="0">
                <a:latin typeface="Times New Roman"/>
                <a:cs typeface="Times New Roman"/>
              </a:rPr>
              <a:t>и осуществления </a:t>
            </a:r>
            <a:r>
              <a:rPr sz="1200" spc="-5" dirty="0">
                <a:latin typeface="Times New Roman"/>
                <a:cs typeface="Times New Roman"/>
              </a:rPr>
              <a:t>экономической </a:t>
            </a:r>
            <a:r>
              <a:rPr sz="1200" dirty="0">
                <a:latin typeface="Times New Roman"/>
                <a:cs typeface="Times New Roman"/>
              </a:rPr>
              <a:t>и </a:t>
            </a:r>
            <a:r>
              <a:rPr sz="1200" spc="-5" dirty="0">
                <a:latin typeface="Times New Roman"/>
                <a:cs typeface="Times New Roman"/>
              </a:rPr>
              <a:t>иной деятельности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соответствии </a:t>
            </a:r>
            <a:r>
              <a:rPr sz="1200" dirty="0">
                <a:latin typeface="Times New Roman"/>
                <a:cs typeface="Times New Roman"/>
              </a:rPr>
              <a:t>с  </a:t>
            </a:r>
            <a:r>
              <a:rPr sz="1200" spc="-5" dirty="0">
                <a:latin typeface="Times New Roman"/>
                <a:cs typeface="Times New Roman"/>
              </a:rPr>
              <a:t>Воздушным кодексом Российской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Федерации.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imes New Roman"/>
              <a:cs typeface="Times New Roman"/>
            </a:endParaRPr>
          </a:p>
          <a:p>
            <a:pPr marL="320675" indent="-197485">
              <a:lnSpc>
                <a:spcPct val="100000"/>
              </a:lnSpc>
              <a:spcBef>
                <a:spcPts val="5"/>
              </a:spcBef>
              <a:buAutoNum type="romanUcPeriod" startAt="2"/>
              <a:tabLst>
                <a:tab pos="321310" algn="l"/>
              </a:tabLst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Описание границ приаэродромной территории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аэродрома </a:t>
            </a: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гражданской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авиации</a:t>
            </a:r>
            <a:r>
              <a:rPr sz="1200" b="1" spc="80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Когалым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Clr>
                <a:srgbClr val="26282D"/>
              </a:buClr>
              <a:buFont typeface="Times New Roman"/>
              <a:buAutoNum type="romanUcPeriod" startAt="2"/>
            </a:pPr>
            <a:endParaRPr sz="1650">
              <a:latin typeface="Times New Roman"/>
              <a:cs typeface="Times New Roman"/>
            </a:endParaRPr>
          </a:p>
          <a:p>
            <a:pPr marL="88900" marR="81915" lvl="1" indent="457200" algn="just">
              <a:lnSpc>
                <a:spcPts val="1370"/>
              </a:lnSpc>
              <a:buAutoNum type="arabicPeriod" startAt="4"/>
              <a:tabLst>
                <a:tab pos="711200" algn="l"/>
              </a:tabLst>
            </a:pPr>
            <a:r>
              <a:rPr sz="1200" spc="-5" dirty="0">
                <a:latin typeface="Times New Roman"/>
                <a:cs typeface="Times New Roman"/>
              </a:rPr>
              <a:t>Описание границ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соответствии </a:t>
            </a:r>
            <a:r>
              <a:rPr sz="1200" dirty="0">
                <a:latin typeface="Times New Roman"/>
                <a:cs typeface="Times New Roman"/>
              </a:rPr>
              <a:t>с </a:t>
            </a:r>
            <a:r>
              <a:rPr sz="1200" spc="-5" dirty="0">
                <a:latin typeface="Times New Roman"/>
                <a:cs typeface="Times New Roman"/>
              </a:rPr>
              <a:t>подпунктом "а" пункта </a:t>
            </a:r>
            <a:r>
              <a:rPr sz="1200" dirty="0">
                <a:latin typeface="Times New Roman"/>
                <a:cs typeface="Times New Roman"/>
              </a:rPr>
              <a:t>3 </a:t>
            </a:r>
            <a:r>
              <a:rPr sz="1200" spc="-5" dirty="0">
                <a:latin typeface="Times New Roman"/>
                <a:cs typeface="Times New Roman"/>
              </a:rPr>
              <a:t>Положения включает перечень координат </a:t>
            </a:r>
            <a:r>
              <a:rPr sz="1200" dirty="0">
                <a:latin typeface="Times New Roman"/>
                <a:cs typeface="Times New Roman"/>
              </a:rPr>
              <a:t>характерных  точек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границ.</a:t>
            </a:r>
            <a:endParaRPr sz="1200">
              <a:latin typeface="Times New Roman"/>
              <a:cs typeface="Times New Roman"/>
            </a:endParaRPr>
          </a:p>
          <a:p>
            <a:pPr marL="893444" lvl="2" indent="-348615" algn="just">
              <a:lnSpc>
                <a:spcPts val="1295"/>
              </a:lnSpc>
              <a:buAutoNum type="arabicPeriod"/>
              <a:tabLst>
                <a:tab pos="894080" algn="l"/>
              </a:tabLst>
            </a:pPr>
            <a:r>
              <a:rPr sz="1200" spc="-5" dirty="0">
                <a:latin typeface="Times New Roman"/>
                <a:cs typeface="Times New Roman"/>
              </a:rPr>
              <a:t>Граница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Когалым</a:t>
            </a:r>
            <a:endParaRPr sz="1200">
              <a:latin typeface="Times New Roman"/>
              <a:cs typeface="Times New Roman"/>
            </a:endParaRPr>
          </a:p>
          <a:p>
            <a:pPr marL="88900" marR="83185" algn="just">
              <a:lnSpc>
                <a:spcPts val="137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установлена </a:t>
            </a:r>
            <a:r>
              <a:rPr sz="1200" spc="-5" dirty="0">
                <a:latin typeface="Times New Roman"/>
                <a:cs typeface="Times New Roman"/>
              </a:rPr>
              <a:t>по границе наиболее </a:t>
            </a:r>
            <a:r>
              <a:rPr sz="1200" dirty="0">
                <a:latin typeface="Times New Roman"/>
                <a:cs typeface="Times New Roman"/>
              </a:rPr>
              <a:t>удалённых от </a:t>
            </a:r>
            <a:r>
              <a:rPr sz="1200" spc="-5" dirty="0">
                <a:latin typeface="Times New Roman"/>
                <a:cs typeface="Times New Roman"/>
              </a:rPr>
              <a:t>контрольной </a:t>
            </a:r>
            <a:r>
              <a:rPr sz="1200" dirty="0">
                <a:latin typeface="Times New Roman"/>
                <a:cs typeface="Times New Roman"/>
              </a:rPr>
              <a:t>точки </a:t>
            </a:r>
            <a:r>
              <a:rPr sz="1200" spc="-5" dirty="0">
                <a:latin typeface="Times New Roman"/>
                <a:cs typeface="Times New Roman"/>
              </a:rPr>
              <a:t>аэродрома (далее </a:t>
            </a:r>
            <a:r>
              <a:rPr sz="1200" dirty="0">
                <a:latin typeface="Times New Roman"/>
                <a:cs typeface="Times New Roman"/>
              </a:rPr>
              <a:t>- </a:t>
            </a:r>
            <a:r>
              <a:rPr sz="1200" spc="-5" dirty="0">
                <a:latin typeface="Times New Roman"/>
                <a:cs typeface="Times New Roman"/>
              </a:rPr>
              <a:t>КТА)  внешних границ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подзон.</a:t>
            </a:r>
            <a:endParaRPr sz="1200">
              <a:latin typeface="Times New Roman"/>
              <a:cs typeface="Times New Roman"/>
            </a:endParaRPr>
          </a:p>
          <a:p>
            <a:pPr marL="822960" lvl="2" indent="-278130" algn="just">
              <a:lnSpc>
                <a:spcPts val="1295"/>
              </a:lnSpc>
              <a:buAutoNum type="arabicPeriod" startAt="2"/>
              <a:tabLst>
                <a:tab pos="823594" algn="l"/>
              </a:tabLst>
            </a:pPr>
            <a:r>
              <a:rPr sz="1200" spc="-5" dirty="0">
                <a:latin typeface="Times New Roman"/>
                <a:cs typeface="Times New Roman"/>
              </a:rPr>
              <a:t>Перечень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координат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характерных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точек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границ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приаэродромной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территории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аэродрома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405"/>
              </a:lnSpc>
            </a:pPr>
            <a:r>
              <a:rPr sz="1200" spc="-5" dirty="0">
                <a:latin typeface="Times New Roman"/>
                <a:cs typeface="Times New Roman"/>
              </a:rPr>
              <a:t>гражданской авиации Когалым приведен </a:t>
            </a:r>
            <a:r>
              <a:rPr sz="1200" dirty="0">
                <a:latin typeface="Times New Roman"/>
                <a:cs typeface="Times New Roman"/>
              </a:rPr>
              <a:t>в таблице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1.1.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R="82550" algn="r">
              <a:lnSpc>
                <a:spcPct val="100000"/>
              </a:lnSpc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Таблица</a:t>
            </a:r>
            <a:r>
              <a:rPr sz="1200" b="1" spc="5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1.1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8017002"/>
          <a:ext cx="6403340" cy="19558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7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711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723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6887">
                <a:tc rowSpan="2">
                  <a:txBody>
                    <a:bodyPr/>
                    <a:lstStyle/>
                    <a:p>
                      <a:pPr marL="202565" marR="194945" algn="just">
                        <a:lnSpc>
                          <a:spcPts val="1370"/>
                        </a:lnSpc>
                        <a:spcBef>
                          <a:spcPts val="26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Обозначение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характерных  точек</a:t>
                      </a:r>
                      <a:r>
                        <a:rPr sz="1200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границ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МСК-86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05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302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1075239,32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3625204,71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1075376,75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3624731,65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1075695,95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3623845,04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1076070,19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3622980,22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1076498,00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3622140,60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91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39367" y="754380"/>
            <a:ext cx="5475732" cy="7656575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456691" y="8591804"/>
            <a:ext cx="6647180" cy="13087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61670" indent="-154940" algn="just">
              <a:lnSpc>
                <a:spcPts val="1405"/>
              </a:lnSpc>
              <a:spcBef>
                <a:spcPts val="100"/>
              </a:spcBef>
              <a:buAutoNum type="arabicPeriod" startAt="7"/>
              <a:tabLst>
                <a:tab pos="662305" algn="l"/>
              </a:tabLst>
            </a:pPr>
            <a:r>
              <a:rPr sz="1200" spc="-5" dirty="0">
                <a:latin typeface="Times New Roman"/>
                <a:cs typeface="Times New Roman"/>
              </a:rPr>
              <a:t>Описание границ </a:t>
            </a:r>
            <a:r>
              <a:rPr sz="1200" dirty="0">
                <a:latin typeface="Times New Roman"/>
                <a:cs typeface="Times New Roman"/>
              </a:rPr>
              <a:t>третьей </a:t>
            </a:r>
            <a:r>
              <a:rPr sz="1200" spc="-5" dirty="0">
                <a:latin typeface="Times New Roman"/>
                <a:cs typeface="Times New Roman"/>
              </a:rPr>
              <a:t>подзоны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включает:</a:t>
            </a:r>
            <a:endParaRPr sz="1200">
              <a:latin typeface="Times New Roman"/>
              <a:cs typeface="Times New Roman"/>
            </a:endParaRPr>
          </a:p>
          <a:p>
            <a:pPr marL="50800" marR="43180" lvl="1" indent="457200" algn="just">
              <a:lnSpc>
                <a:spcPts val="1370"/>
              </a:lnSpc>
              <a:spcBef>
                <a:spcPts val="65"/>
              </a:spcBef>
              <a:buAutoNum type="arabicPeriod"/>
              <a:tabLst>
                <a:tab pos="787400" algn="l"/>
              </a:tabLst>
            </a:pPr>
            <a:r>
              <a:rPr sz="1200" spc="-5" dirty="0">
                <a:latin typeface="Times New Roman"/>
                <a:cs typeface="Times New Roman"/>
              </a:rPr>
              <a:t>Третья 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 выделена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границах полос воздушных подходов, </a:t>
            </a:r>
            <a:r>
              <a:rPr sz="1200" dirty="0">
                <a:latin typeface="Times New Roman"/>
                <a:cs typeface="Times New Roman"/>
              </a:rPr>
              <a:t>установленных в </a:t>
            </a:r>
            <a:r>
              <a:rPr sz="1200" spc="-5" dirty="0">
                <a:latin typeface="Times New Roman"/>
                <a:cs typeface="Times New Roman"/>
              </a:rPr>
              <a:t>соответствии </a:t>
            </a:r>
            <a:r>
              <a:rPr sz="1200" dirty="0">
                <a:latin typeface="Times New Roman"/>
                <a:cs typeface="Times New Roman"/>
              </a:rPr>
              <a:t>с Федеральными  </a:t>
            </a:r>
            <a:r>
              <a:rPr sz="1200" spc="-5" dirty="0">
                <a:latin typeface="Times New Roman"/>
                <a:cs typeface="Times New Roman"/>
              </a:rPr>
              <a:t>правилами использования воздушного пространства Российской </a:t>
            </a:r>
            <a:r>
              <a:rPr sz="1200" dirty="0">
                <a:latin typeface="Times New Roman"/>
                <a:cs typeface="Times New Roman"/>
              </a:rPr>
              <a:t>Федерации, утвержденными  </a:t>
            </a:r>
            <a:r>
              <a:rPr sz="1200" spc="-5" dirty="0">
                <a:latin typeface="Times New Roman"/>
                <a:cs typeface="Times New Roman"/>
              </a:rPr>
              <a:t>постановлением   Правительства   Российской   </a:t>
            </a:r>
            <a:r>
              <a:rPr sz="1200" dirty="0">
                <a:latin typeface="Times New Roman"/>
                <a:cs typeface="Times New Roman"/>
              </a:rPr>
              <a:t>Федерации   от   11   </a:t>
            </a:r>
            <a:r>
              <a:rPr sz="1200" spc="-5" dirty="0">
                <a:latin typeface="Times New Roman"/>
                <a:cs typeface="Times New Roman"/>
              </a:rPr>
              <a:t>марта   </a:t>
            </a:r>
            <a:r>
              <a:rPr sz="1200" dirty="0">
                <a:latin typeface="Times New Roman"/>
                <a:cs typeface="Times New Roman"/>
              </a:rPr>
              <a:t>2010 </a:t>
            </a:r>
            <a:r>
              <a:rPr sz="1200" spc="-5" dirty="0">
                <a:latin typeface="Times New Roman"/>
                <a:cs typeface="Times New Roman"/>
              </a:rPr>
              <a:t>г.   </a:t>
            </a:r>
            <a:r>
              <a:rPr sz="1200" dirty="0">
                <a:latin typeface="Times New Roman"/>
                <a:cs typeface="Times New Roman"/>
              </a:rPr>
              <a:t>N 138   </a:t>
            </a:r>
            <a:r>
              <a:rPr sz="1200" spc="-5" dirty="0">
                <a:latin typeface="Times New Roman"/>
                <a:cs typeface="Times New Roman"/>
              </a:rPr>
              <a:t>(далее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endParaRPr sz="1200">
              <a:latin typeface="Times New Roman"/>
              <a:cs typeface="Times New Roman"/>
            </a:endParaRPr>
          </a:p>
          <a:p>
            <a:pPr marL="50800" marR="46355" algn="just">
              <a:lnSpc>
                <a:spcPts val="1370"/>
              </a:lnSpc>
              <a:spcBef>
                <a:spcPts val="450"/>
              </a:spcBef>
            </a:pPr>
            <a:r>
              <a:rPr sz="1200" spc="-5" dirty="0">
                <a:latin typeface="Times New Roman"/>
                <a:cs typeface="Times New Roman"/>
              </a:rPr>
              <a:t>постановление </a:t>
            </a:r>
            <a:r>
              <a:rPr sz="1200" dirty="0">
                <a:latin typeface="Times New Roman"/>
                <a:cs typeface="Times New Roman"/>
              </a:rPr>
              <a:t>N 138) </a:t>
            </a:r>
            <a:r>
              <a:rPr sz="1200" baseline="31250" dirty="0">
                <a:latin typeface="Times New Roman"/>
                <a:cs typeface="Times New Roman"/>
              </a:rPr>
              <a:t>4</a:t>
            </a:r>
            <a:r>
              <a:rPr sz="1200" dirty="0">
                <a:latin typeface="Times New Roman"/>
                <a:cs typeface="Times New Roman"/>
              </a:rPr>
              <a:t>, и с учетом ограничительных </a:t>
            </a:r>
            <a:r>
              <a:rPr sz="1200" spc="-5" dirty="0">
                <a:latin typeface="Times New Roman"/>
                <a:cs typeface="Times New Roman"/>
              </a:rPr>
              <a:t>поверхностей аэродрома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соответствии </a:t>
            </a:r>
            <a:r>
              <a:rPr sz="1200" dirty="0">
                <a:latin typeface="Times New Roman"/>
                <a:cs typeface="Times New Roman"/>
              </a:rPr>
              <a:t>с  Федеральными     </a:t>
            </a:r>
            <a:r>
              <a:rPr sz="1200" spc="-5" dirty="0">
                <a:latin typeface="Times New Roman"/>
                <a:cs typeface="Times New Roman"/>
              </a:rPr>
              <a:t>авиационными     правилами     "Требования,     предъявляемые     </a:t>
            </a:r>
            <a:r>
              <a:rPr sz="1200" dirty="0">
                <a:latin typeface="Times New Roman"/>
                <a:cs typeface="Times New Roman"/>
              </a:rPr>
              <a:t>к   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аэродромам,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20</a:t>
            </a:fld>
            <a:r>
              <a:rPr dirty="0"/>
              <a:t>/174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21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494791" y="403351"/>
            <a:ext cx="6568440" cy="21209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4450" algn="just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70"/>
              </a:lnSpc>
            </a:pPr>
            <a:r>
              <a:rPr sz="1200" spc="-5" dirty="0">
                <a:latin typeface="Times New Roman"/>
                <a:cs typeface="Times New Roman"/>
              </a:rPr>
              <a:t>предназначенным для взлета, посадки, </a:t>
            </a:r>
            <a:r>
              <a:rPr sz="1200" dirty="0">
                <a:latin typeface="Times New Roman"/>
                <a:cs typeface="Times New Roman"/>
              </a:rPr>
              <a:t>руления и </a:t>
            </a:r>
            <a:r>
              <a:rPr sz="1200" spc="-5" dirty="0">
                <a:latin typeface="Times New Roman"/>
                <a:cs typeface="Times New Roman"/>
              </a:rPr>
              <a:t>стоянки гражданских воздушных </a:t>
            </a:r>
            <a:r>
              <a:rPr sz="1200" spc="-15" dirty="0">
                <a:latin typeface="Times New Roman"/>
                <a:cs typeface="Times New Roman"/>
              </a:rPr>
              <a:t>судов",  </a:t>
            </a:r>
            <a:r>
              <a:rPr sz="1200" dirty="0">
                <a:latin typeface="Times New Roman"/>
                <a:cs typeface="Times New Roman"/>
              </a:rPr>
              <a:t>утвержденными </a:t>
            </a:r>
            <a:r>
              <a:rPr sz="1200" spc="-5" dirty="0">
                <a:latin typeface="Times New Roman"/>
                <a:cs typeface="Times New Roman"/>
              </a:rPr>
              <a:t>приказом Министерства </a:t>
            </a:r>
            <a:r>
              <a:rPr sz="1200" dirty="0">
                <a:latin typeface="Times New Roman"/>
                <a:cs typeface="Times New Roman"/>
              </a:rPr>
              <a:t>транспорта </a:t>
            </a:r>
            <a:r>
              <a:rPr sz="1200" spc="-5" dirty="0">
                <a:latin typeface="Times New Roman"/>
                <a:cs typeface="Times New Roman"/>
              </a:rPr>
              <a:t>Российской </a:t>
            </a:r>
            <a:r>
              <a:rPr sz="1200" dirty="0">
                <a:latin typeface="Times New Roman"/>
                <a:cs typeface="Times New Roman"/>
              </a:rPr>
              <a:t>Федерации от 25 </a:t>
            </a:r>
            <a:r>
              <a:rPr sz="1200" spc="-15" dirty="0">
                <a:latin typeface="Times New Roman"/>
                <a:cs typeface="Times New Roman"/>
              </a:rPr>
              <a:t>августа </a:t>
            </a:r>
            <a:r>
              <a:rPr sz="1200" dirty="0">
                <a:latin typeface="Times New Roman"/>
                <a:cs typeface="Times New Roman"/>
              </a:rPr>
              <a:t>2015 </a:t>
            </a:r>
            <a:r>
              <a:rPr sz="1200" spc="-5" dirty="0">
                <a:latin typeface="Times New Roman"/>
                <a:cs typeface="Times New Roman"/>
              </a:rPr>
              <a:t>г.  </a:t>
            </a:r>
            <a:r>
              <a:rPr sz="1200" dirty="0">
                <a:latin typeface="Times New Roman"/>
                <a:cs typeface="Times New Roman"/>
              </a:rPr>
              <a:t>N 262 (зарегистрирован </a:t>
            </a:r>
            <a:r>
              <a:rPr sz="1200" spc="-5" dirty="0">
                <a:latin typeface="Times New Roman"/>
                <a:cs typeface="Times New Roman"/>
              </a:rPr>
              <a:t>Министерством юстиции Российской </a:t>
            </a:r>
            <a:r>
              <a:rPr sz="1200" dirty="0">
                <a:latin typeface="Times New Roman"/>
                <a:cs typeface="Times New Roman"/>
              </a:rPr>
              <a:t>Федерации 9 октября 2015 </a:t>
            </a:r>
            <a:r>
              <a:rPr sz="1200" spc="-5" dirty="0">
                <a:latin typeface="Times New Roman"/>
                <a:cs typeface="Times New Roman"/>
              </a:rPr>
              <a:t>г.,  </a:t>
            </a:r>
            <a:r>
              <a:rPr sz="1200" dirty="0">
                <a:latin typeface="Times New Roman"/>
                <a:cs typeface="Times New Roman"/>
              </a:rPr>
              <a:t>регистрационный N 39264), с </a:t>
            </a:r>
            <a:r>
              <a:rPr sz="1200" spc="-5" dirty="0">
                <a:latin typeface="Times New Roman"/>
                <a:cs typeface="Times New Roman"/>
              </a:rPr>
              <a:t>изменениями, внесенными приказом Министерства </a:t>
            </a:r>
            <a:r>
              <a:rPr sz="1200" dirty="0">
                <a:latin typeface="Times New Roman"/>
                <a:cs typeface="Times New Roman"/>
              </a:rPr>
              <a:t>транспорта  </a:t>
            </a:r>
            <a:r>
              <a:rPr sz="1200" spc="-5" dirty="0">
                <a:latin typeface="Times New Roman"/>
                <a:cs typeface="Times New Roman"/>
              </a:rPr>
              <a:t>Российской </a:t>
            </a:r>
            <a:r>
              <a:rPr sz="1200" dirty="0">
                <a:latin typeface="Times New Roman"/>
                <a:cs typeface="Times New Roman"/>
              </a:rPr>
              <a:t>Федерации от 24 </a:t>
            </a:r>
            <a:r>
              <a:rPr sz="1200" spc="-5" dirty="0">
                <a:latin typeface="Times New Roman"/>
                <a:cs typeface="Times New Roman"/>
              </a:rPr>
              <a:t>ноября </a:t>
            </a:r>
            <a:r>
              <a:rPr sz="1200" dirty="0">
                <a:latin typeface="Times New Roman"/>
                <a:cs typeface="Times New Roman"/>
              </a:rPr>
              <a:t>2017 </a:t>
            </a:r>
            <a:r>
              <a:rPr sz="1200" spc="-5" dirty="0">
                <a:latin typeface="Times New Roman"/>
                <a:cs typeface="Times New Roman"/>
              </a:rPr>
              <a:t>г. </a:t>
            </a:r>
            <a:r>
              <a:rPr sz="1200" dirty="0">
                <a:latin typeface="Times New Roman"/>
                <a:cs typeface="Times New Roman"/>
              </a:rPr>
              <a:t>N 495 (зарегистрирован </a:t>
            </a:r>
            <a:r>
              <a:rPr sz="1200" spc="-5" dirty="0">
                <a:latin typeface="Times New Roman"/>
                <a:cs typeface="Times New Roman"/>
              </a:rPr>
              <a:t>Министерством юстиции  Российской </a:t>
            </a:r>
            <a:r>
              <a:rPr sz="1200" dirty="0">
                <a:latin typeface="Times New Roman"/>
                <a:cs typeface="Times New Roman"/>
              </a:rPr>
              <a:t>Федерации 21 </a:t>
            </a:r>
            <a:r>
              <a:rPr sz="1200" spc="-5" dirty="0">
                <a:latin typeface="Times New Roman"/>
                <a:cs typeface="Times New Roman"/>
              </a:rPr>
              <a:t>декабря </a:t>
            </a:r>
            <a:r>
              <a:rPr sz="1200" dirty="0">
                <a:latin typeface="Times New Roman"/>
                <a:cs typeface="Times New Roman"/>
              </a:rPr>
              <a:t>2017 </a:t>
            </a:r>
            <a:r>
              <a:rPr sz="1200" spc="-5" dirty="0">
                <a:latin typeface="Times New Roman"/>
                <a:cs typeface="Times New Roman"/>
              </a:rPr>
              <a:t>г., </a:t>
            </a:r>
            <a:r>
              <a:rPr sz="1200" dirty="0">
                <a:latin typeface="Times New Roman"/>
                <a:cs typeface="Times New Roman"/>
              </a:rPr>
              <a:t>регистрационный N 49344) </a:t>
            </a:r>
            <a:r>
              <a:rPr sz="1200" spc="-5" dirty="0">
                <a:latin typeface="Times New Roman"/>
                <a:cs typeface="Times New Roman"/>
              </a:rPr>
              <a:t>(далее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ФАП-262).</a:t>
            </a:r>
            <a:endParaRPr sz="1200">
              <a:latin typeface="Times New Roman"/>
              <a:cs typeface="Times New Roman"/>
            </a:endParaRPr>
          </a:p>
          <a:p>
            <a:pPr marL="469265" algn="just">
              <a:lnSpc>
                <a:spcPts val="1290"/>
              </a:lnSpc>
            </a:pPr>
            <a:r>
              <a:rPr sz="1200" dirty="0">
                <a:latin typeface="Times New Roman"/>
                <a:cs typeface="Times New Roman"/>
              </a:rPr>
              <a:t>7.2.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Перечень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координат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характерных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точек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границ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третьей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подзоны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приаэродромной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05"/>
              </a:lnSpc>
            </a:pP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приведен </a:t>
            </a:r>
            <a:r>
              <a:rPr sz="1200" dirty="0">
                <a:latin typeface="Times New Roman"/>
                <a:cs typeface="Times New Roman"/>
              </a:rPr>
              <a:t>в таблице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4.1.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R="6985" algn="r">
              <a:lnSpc>
                <a:spcPct val="100000"/>
              </a:lnSpc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Таблица</a:t>
            </a:r>
            <a:r>
              <a:rPr sz="1200" b="1" spc="5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4.1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2725673"/>
          <a:ext cx="6403340" cy="7246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6888">
                <a:tc rowSpan="2">
                  <a:txBody>
                    <a:bodyPr/>
                    <a:lstStyle/>
                    <a:p>
                      <a:pPr marL="68580" marR="60960" indent="-1905" algn="ctr">
                        <a:lnSpc>
                          <a:spcPts val="1370"/>
                        </a:lnSpc>
                        <a:spcBef>
                          <a:spcPts val="259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Обозначение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характерных</a:t>
                      </a:r>
                      <a:r>
                        <a:rPr sz="1200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точек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границ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МСК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05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3019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1121236,05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3628994,75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1119985,05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3638176,99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1105482,60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3633947,63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1104046,01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3633528,67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1103908,45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3634002,16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1103589,25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3634888,77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1103215,01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3635753,59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1102787,20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3636593,21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1102307,52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3637404,31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1101777,86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3638183,68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1101200,30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3638928,26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1100577,13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3639635,11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1099910,81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3640301,43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1099203,96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3640924,60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1098459,38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3641502,16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1097680,00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3642031,82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1096868,90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3642511,51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1096029,29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3642939,31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1095164,47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3643313,55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1094277,86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3643632,75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1093372,95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3643895,65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1092453,32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3644101,21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1091522,60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3644248,63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1090584,46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3644337,31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1089642,60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3644366,91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1088700,74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3644337,31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22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1087762,60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3644248,63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1086831,88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3644101,21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1085912,25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3643895,65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1085007,34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3643632,75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1084120,73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3643313,55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1083255,91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3642939,31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1082416,29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3642511,51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1081605,20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3642031,82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1080825,82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3641502,16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1080081,24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3640924,60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1079374,39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3640301,43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1078708,07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3639635,11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1078084,90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3638928,26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1077507,34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3638183,68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1076977,68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3637404,31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1076498,00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3636593,21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1076070,19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3635753,59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1075695,95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3634888,77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1075376,75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3634002,16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1075113,85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3633097,25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1074908,29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3632177,62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1074760,88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3631246,90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1074672,20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3630308,76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1074647,54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3629524,00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1073154,74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3629543,32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1058050,08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3629738,87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1059301,08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3620556,63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1073802,91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3624785,81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1075239,32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3625204,71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1075376,75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3624731,65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1075695,95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3623845,04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1076070,19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3622980,22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1076498,00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3622140,60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1076977,68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3621329,50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1077507,34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3620550,13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1078084,90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3619805,55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1078708,07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3619098,70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23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1079374,39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3618432,38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1080081,24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3617809,21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1080825,82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3617231,65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1081605,20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3616701,99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1082416,29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3616222,30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1083255,91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3615794,50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1084120,73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3615420,26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1085007,34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3615101,06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1085912,25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3614838,16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1086831,88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3614632,60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1087762,60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3614485,18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1088700,74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3614396,50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1089642,60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3614366,90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1090584,46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3614396,50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1091522,60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3614485,18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1092453,32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3614632,60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1093372,95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3614838,16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1094277,86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3615101,06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1095164,47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3615420,26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1096029,29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3615794,50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1096868,90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3616222,30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1097680,00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3616701,99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1098459,38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3617231,65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1099203,96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3617809,21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1099910,81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3618432,38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1100577,13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3619098,70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1101200,30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3619805,55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1101777,86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3620550,13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1102307,52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3621329,50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1102787,20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3622140,60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1103215,01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3622980,22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1103589,25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3623845,04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1103908,45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3624731,65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1104171,35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3625636,56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1104376,91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3626556,19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1104524,32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3627486,91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1104613,00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3628425,05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24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4940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1104637,66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3629209,63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83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1121236,05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3628994,75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494791" y="1451864"/>
            <a:ext cx="6565900" cy="903605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indent="457200" algn="just">
              <a:lnSpc>
                <a:spcPts val="1370"/>
              </a:lnSpc>
              <a:spcBef>
                <a:spcPts val="200"/>
              </a:spcBef>
            </a:pPr>
            <a:r>
              <a:rPr sz="1200" dirty="0">
                <a:latin typeface="Times New Roman"/>
                <a:cs typeface="Times New Roman"/>
              </a:rPr>
              <a:t>7.3. </a:t>
            </a:r>
            <a:r>
              <a:rPr sz="1200" spc="-5" dirty="0">
                <a:latin typeface="Times New Roman"/>
                <a:cs typeface="Times New Roman"/>
              </a:rPr>
              <a:t>Перечень кадастровых кварталов,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границах </a:t>
            </a:r>
            <a:r>
              <a:rPr sz="1200" dirty="0">
                <a:latin typeface="Times New Roman"/>
                <a:cs typeface="Times New Roman"/>
              </a:rPr>
              <a:t>территорий </a:t>
            </a:r>
            <a:r>
              <a:rPr sz="1200" spc="-5" dirty="0">
                <a:latin typeface="Times New Roman"/>
                <a:cs typeface="Times New Roman"/>
              </a:rPr>
              <a:t>которых полностью или  частично </a:t>
            </a:r>
            <a:r>
              <a:rPr sz="1200" dirty="0">
                <a:latin typeface="Times New Roman"/>
                <a:cs typeface="Times New Roman"/>
              </a:rPr>
              <a:t>расположена третья </a:t>
            </a:r>
            <a:r>
              <a:rPr sz="1200" spc="-5" dirty="0">
                <a:latin typeface="Times New Roman"/>
                <a:cs typeface="Times New Roman"/>
              </a:rPr>
              <a:t>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 авиации Когалым, приведен </a:t>
            </a:r>
            <a:r>
              <a:rPr sz="1200" dirty="0">
                <a:latin typeface="Times New Roman"/>
                <a:cs typeface="Times New Roman"/>
              </a:rPr>
              <a:t>в таблице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4.2.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5"/>
              </a:spcBef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Таблица</a:t>
            </a:r>
            <a:r>
              <a:rPr sz="1200" b="1" spc="5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4.2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506348" y="2556510"/>
          <a:ext cx="6403340" cy="74085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452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84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84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856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строки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Номера кадастровых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кварталов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86:00:0000000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86:03:0000000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86:03:0020302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86:03:0020401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86:03:0090102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86:03:0090103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86:03:0090201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86:03:0090203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86:17:0010701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86:17:0000000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86:17:0010301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86:17:0010801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86:17:0010302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86:17:0010901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86:17:0010303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86:17:0011001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86:17:0010304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86:17:0011101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86:17:0011201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86:17:0011301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86:17:0011401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86:17:0010501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86:17:0011601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86:17:0011701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2470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452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84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84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856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259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494791" y="1206500"/>
            <a:ext cx="6564630" cy="1322705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lvl="1" indent="457200" algn="just">
              <a:lnSpc>
                <a:spcPts val="1370"/>
              </a:lnSpc>
              <a:spcBef>
                <a:spcPts val="200"/>
              </a:spcBef>
              <a:buAutoNum type="arabicPeriod" startAt="4"/>
              <a:tabLst>
                <a:tab pos="744220" algn="l"/>
              </a:tabLst>
            </a:pPr>
            <a:r>
              <a:rPr sz="1200" spc="-5" dirty="0">
                <a:latin typeface="Times New Roman"/>
                <a:cs typeface="Times New Roman"/>
              </a:rPr>
              <a:t>Муниципальные </a:t>
            </a:r>
            <a:r>
              <a:rPr sz="1200" dirty="0">
                <a:latin typeface="Times New Roman"/>
                <a:cs typeface="Times New Roman"/>
              </a:rPr>
              <a:t>образования, в </a:t>
            </a:r>
            <a:r>
              <a:rPr sz="1200" spc="-5" dirty="0">
                <a:latin typeface="Times New Roman"/>
                <a:cs typeface="Times New Roman"/>
              </a:rPr>
              <a:t>границах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которых полностью или частично  </a:t>
            </a:r>
            <a:r>
              <a:rPr sz="1200" dirty="0">
                <a:latin typeface="Times New Roman"/>
                <a:cs typeface="Times New Roman"/>
              </a:rPr>
              <a:t>расположена третья </a:t>
            </a:r>
            <a:r>
              <a:rPr sz="1200" spc="-5" dirty="0">
                <a:latin typeface="Times New Roman"/>
                <a:cs typeface="Times New Roman"/>
              </a:rPr>
              <a:t>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 Когалым: городской </a:t>
            </a:r>
            <a:r>
              <a:rPr sz="1200" dirty="0">
                <a:latin typeface="Times New Roman"/>
                <a:cs typeface="Times New Roman"/>
              </a:rPr>
              <a:t>округ </a:t>
            </a:r>
            <a:r>
              <a:rPr sz="1200" spc="-5" dirty="0">
                <a:latin typeface="Times New Roman"/>
                <a:cs typeface="Times New Roman"/>
              </a:rPr>
              <a:t>город Когалым, Сургутский муниципальный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район.</a:t>
            </a:r>
            <a:endParaRPr sz="1200">
              <a:latin typeface="Times New Roman"/>
              <a:cs typeface="Times New Roman"/>
            </a:endParaRPr>
          </a:p>
          <a:p>
            <a:pPr marL="840105" lvl="1" indent="-371475" algn="just">
              <a:lnSpc>
                <a:spcPts val="1295"/>
              </a:lnSpc>
              <a:buAutoNum type="arabicPeriod" startAt="4"/>
              <a:tabLst>
                <a:tab pos="840740" algn="l"/>
              </a:tabLst>
            </a:pPr>
            <a:r>
              <a:rPr sz="1200" spc="-5" dirty="0">
                <a:latin typeface="Times New Roman"/>
                <a:cs typeface="Times New Roman"/>
              </a:rPr>
              <a:t>Графическое изображение внешних границ </a:t>
            </a:r>
            <a:r>
              <a:rPr sz="1200" dirty="0">
                <a:latin typeface="Times New Roman"/>
                <a:cs typeface="Times New Roman"/>
              </a:rPr>
              <a:t>третьей </a:t>
            </a:r>
            <a:r>
              <a:rPr sz="1200" spc="-5" dirty="0">
                <a:latin typeface="Times New Roman"/>
                <a:cs typeface="Times New Roman"/>
              </a:rPr>
              <a:t>подзоны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приаэродромной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05"/>
              </a:lnSpc>
            </a:pP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приведено на схеме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600">
              <a:latin typeface="Times New Roman"/>
              <a:cs typeface="Times New Roman"/>
            </a:endParaRPr>
          </a:p>
          <a:p>
            <a:pPr marL="1270" algn="ctr">
              <a:lnSpc>
                <a:spcPct val="100000"/>
              </a:lnSpc>
              <a:spcBef>
                <a:spcPts val="5"/>
              </a:spcBef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Схема</a:t>
            </a:r>
            <a:r>
              <a:rPr sz="1200" b="1" spc="-10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4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54251" y="2727959"/>
            <a:ext cx="5028440" cy="6856501"/>
          </a:xfrm>
          <a:prstGeom prst="rect">
            <a:avLst/>
          </a:prstGeom>
        </p:spPr>
      </p:pic>
      <p:sp>
        <p:nvSpPr>
          <p:cNvPr id="6" name="object 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25</a:t>
            </a:fld>
            <a:r>
              <a:rPr dirty="0"/>
              <a:t>/174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26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494791" y="403351"/>
            <a:ext cx="6565900" cy="10788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445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 marR="6350" indent="457200">
              <a:lnSpc>
                <a:spcPts val="1370"/>
              </a:lnSpc>
              <a:tabLst>
                <a:tab pos="857885" algn="l"/>
                <a:tab pos="1633855" algn="l"/>
                <a:tab pos="2473325" algn="l"/>
                <a:tab pos="3469004" algn="l"/>
                <a:tab pos="3989704" algn="l"/>
                <a:tab pos="4602480" algn="l"/>
                <a:tab pos="5338445" algn="l"/>
                <a:tab pos="5995670" algn="l"/>
              </a:tabLst>
            </a:pPr>
            <a:r>
              <a:rPr sz="1200" dirty="0">
                <a:latin typeface="Times New Roman"/>
                <a:cs typeface="Times New Roman"/>
              </a:rPr>
              <a:t>7.6.	</a:t>
            </a:r>
            <a:r>
              <a:rPr sz="1200" spc="-5" dirty="0">
                <a:latin typeface="Times New Roman"/>
                <a:cs typeface="Times New Roman"/>
              </a:rPr>
              <a:t>Перечен</a:t>
            </a:r>
            <a:r>
              <a:rPr sz="1200" dirty="0">
                <a:latin typeface="Times New Roman"/>
                <a:cs typeface="Times New Roman"/>
              </a:rPr>
              <a:t>ь	</a:t>
            </a:r>
            <a:r>
              <a:rPr sz="1200" spc="-5" dirty="0">
                <a:latin typeface="Times New Roman"/>
                <a:cs typeface="Times New Roman"/>
              </a:rPr>
              <a:t>координа</a:t>
            </a:r>
            <a:r>
              <a:rPr sz="1200" dirty="0">
                <a:latin typeface="Times New Roman"/>
                <a:cs typeface="Times New Roman"/>
              </a:rPr>
              <a:t>т	характерных	точек	</a:t>
            </a:r>
            <a:r>
              <a:rPr sz="1200" spc="-5" dirty="0">
                <a:latin typeface="Times New Roman"/>
                <a:cs typeface="Times New Roman"/>
              </a:rPr>
              <a:t>грани</a:t>
            </a:r>
            <a:r>
              <a:rPr sz="1200" dirty="0">
                <a:latin typeface="Times New Roman"/>
                <a:cs typeface="Times New Roman"/>
              </a:rPr>
              <a:t>ц	</a:t>
            </a:r>
            <a:r>
              <a:rPr sz="1200" spc="-5" dirty="0">
                <a:latin typeface="Times New Roman"/>
                <a:cs typeface="Times New Roman"/>
              </a:rPr>
              <a:t>секторо</a:t>
            </a:r>
            <a:r>
              <a:rPr sz="1200" dirty="0">
                <a:latin typeface="Times New Roman"/>
                <a:cs typeface="Times New Roman"/>
              </a:rPr>
              <a:t>в	третьей	</a:t>
            </a:r>
            <a:r>
              <a:rPr sz="1200" spc="-5" dirty="0">
                <a:latin typeface="Times New Roman"/>
                <a:cs typeface="Times New Roman"/>
              </a:rPr>
              <a:t>подзоны 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приведен </a:t>
            </a:r>
            <a:r>
              <a:rPr sz="1200" dirty="0">
                <a:latin typeface="Times New Roman"/>
                <a:cs typeface="Times New Roman"/>
              </a:rPr>
              <a:t>в таблице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4.3.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5"/>
              </a:spcBef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Таблица</a:t>
            </a:r>
            <a:r>
              <a:rPr sz="1200" b="1" spc="5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4.3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1683257"/>
          <a:ext cx="6403340" cy="8204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6887">
                <a:tc rowSpan="2">
                  <a:txBody>
                    <a:bodyPr/>
                    <a:lstStyle/>
                    <a:p>
                      <a:pPr marL="182880" marR="175260" indent="-1905" algn="ctr">
                        <a:lnSpc>
                          <a:spcPts val="1370"/>
                        </a:lnSpc>
                        <a:spcBef>
                          <a:spcPts val="259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Обозначение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характерных</a:t>
                      </a:r>
                      <a:r>
                        <a:rPr sz="1200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точек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границ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МСК-86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05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3019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91896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spc="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1005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Абсолютная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высота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(далее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Набс.) 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217 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1099203,96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3640924,60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1098459,38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3641502,16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1097680,00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3642031,82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1096868,90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3642511,51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1096029,29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3642939,31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1095164,47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3643313,55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1094277,86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3643632,75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1093372,95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3643895,65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1092453,32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3644101,21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1091522,60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3644248,63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1090584,46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3644337,31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1089642,60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3644366,91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1088700,74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3644337,31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1087762,60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3644248,63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1086831,88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3644101,21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1085912,25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3643895,65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1085007,34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3643632,75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1084120,73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3643313,55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1083255,91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3642939,31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1082416,29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3642511,51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1081605,20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3642031,82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1080825,82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3641502,16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1080081,24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3640924,60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1079374,39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3640301,43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1078708,07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3639635,11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1078084,90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3638928,26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1077507,34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3638183,68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1076977,68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3637404,31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27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1076498,00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3636593,21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1076070,19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3635753,59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1075695,95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3634888,77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1075376,75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3634002,16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1075113,85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3633097,25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1074908,29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3632177,62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1074760,88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3631246,90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1074672,20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3630308,76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1074647,54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3629524,00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1073154,74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3629543,32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1073343,83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3628155,41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1073613,82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3626173,72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1073802,91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3624785,81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1075239,32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3625204,71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1075376,75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3624731,65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1075695,95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3623845,04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1076070,19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3622980,22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1076498,00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3622140,60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1076977,68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3621329,50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1077507,34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3620550,13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1078084,90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3619805,55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1078708,07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3619098,70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1079374,39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3618432,38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1080081,24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3617809,21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1080825,82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3617231,65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1081605,20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3616701,99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1082416,29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3616222,30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1083255,91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3615794,50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1084120,73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3615420,26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1085007,34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3615101,06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1085912,25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3614838,16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1086831,88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3614632,60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1087762,60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3614485,18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1088700,74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3614396,50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1089642,60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3614366,90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1090584,46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3614396,50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1091522,60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3614485,18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28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1092453,32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3614632,60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1093372,95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3614838,16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1094277,86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3615101,06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1095164,47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3615420,26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1096029,29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3615794,50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1096868,90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3616222,30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1097680,00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3616701,99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1098459,38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3617231,65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1099203,96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3617809,21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1099910,81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3618432,38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1100577,13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3619098,70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1101200,30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3619805,55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1101777,86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3620550,13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1102307,52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3621329,50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1102787,20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3622140,60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1103215,01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3622980,22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1103589,25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3623845,04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1103908,45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3624731,65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1104171,35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3625636,56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1104376,91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3626556,19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1104524,32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3627486,91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1104613,00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3628425,05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1104637,66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3629209,63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1106130,74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3629190,30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1105941,67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3630578,12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1105671,68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3632559,81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1105482,60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3633947,63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1104046,01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3633528,67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1103908,45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3634002,16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1103589,25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3634888,77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1103215,01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3635753,59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1102787,20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3636593,21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1102307,52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3637404,31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1101777,86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3638183,68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1101200,30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3638928,26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1100577,13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3639635,11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1099910,81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3640301,43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29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1099203,96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3640924,60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Вырез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1095981,58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3626370,50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1096170,28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3626696,80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1096338,12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3627034,29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1096484,44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3627381,66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1096608,66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3627737,54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1096710,29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3628100,51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1096788,93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3628469,14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1096844,26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3628841,99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1096876,07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3629217,57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1096878,20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3629315,68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1097172,35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3629311,72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1097637,46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3629305,45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1097604,71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3629545,79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1097645,02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3629546,23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1098148,88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3629551,80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1098431,55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3629554,93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1098649,04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3629584,56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1099144,46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3629652,06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1099639,88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3629719,55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1100135,31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3629787,05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1100506,87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3629837,67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1100236,89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3631819,37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1099865,32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3631768,74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1099369,90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3631701,25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1098874,47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3631633,75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1098379,05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3631566,25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1098161,56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3631536,62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1097888,36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3631464,01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1097401,37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3631334,59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1097362,41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3631324,23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1097329,67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3631564,58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1096883,19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3631434,11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1096600.82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3631351,60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1096572,53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3631445,57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7068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3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7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711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723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R="5829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1076977,68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3621329,50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5829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1077507,35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3620550,13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829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1078084,90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3619805,55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5829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1078708,07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3619098.70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1079374,39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3618432,38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1080081,24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3617809,21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1080825,82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3617231,65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1081605,20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3616701,99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1082416,29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3616222,30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1083255,91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3615794,50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1084120,73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3615420,26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1085007,35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3615101,06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1085912,25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3614838,16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1086831,88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3614632,60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1087762,60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3614485,18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1088700,74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3614396,50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1089642,60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3614366,90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1090584,46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3614396,50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1091522,60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3614485,18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1092453.32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3614632,60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1093372,95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3614838,16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1094277,86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3615101,06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1095164,47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3615420,26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1096029,29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3615794,50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1096868,91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3616222,30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1097680,00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3616701,99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1098459,38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3617231,65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1099203,96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3617809,21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1099910,81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3618432,38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1100577,13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3619098,70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1101200,30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3619805,55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1101777,86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3620550,13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1102307,52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3621329,50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1102787,20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3622140,60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1103215,01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3622980,22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1103589,25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3623845,04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5448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1103908,45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3624731,65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30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1096441,40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3631798,95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1096288,34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3632143,40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1096113,95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3632477,57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1095918,93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3632800.12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1095704,03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3633109,79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1095470,12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3633405,36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1095218,11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3633685,65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1094949,00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3633949,57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1094663,84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3634196,08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1094363,77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3634424,18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1094049,97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3634633,00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1093723,68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3634821,70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1093386,18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3634989,55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1093038,81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3635135,86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1092682,94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3635260,08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1092319,97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3635361,71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1091951,33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3635440,35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1091578,49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3635495,68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1091202,90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3635527,50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1090826,06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3635535,66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1090449,45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3635520,15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1090074,56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3635481,03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1087591,00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3635142,66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1087219,31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3635080,07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1086852,27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3634994,27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1086491,35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3634885,59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1086137,97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3634754,46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1085793,52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3634601,40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1085459,35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3634427,01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1085136,80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3634231,99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1084827,13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3634017,09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1084531,56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3633783,18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1084251,26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3633531,17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1083987,34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3633262,05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1083740,84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3632976,90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1083512,73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3632676,83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1083303,92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3632363,03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31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1083115,21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3632036,74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1082947,37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3631699,24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1082801,05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3631351,87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1082676,84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3630996,00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1082575,21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3630633,03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1082496,57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3630264,39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1082441,24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3629891,55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1082409,42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3629515,96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1082407,30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3629417,85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1082113,14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3629421,82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1081607,60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3629428,63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1081640,47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3629187,36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1081137,07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3629181,80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1080854,44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3629178,67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1080636,46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3629148,97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1080141,04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3629081,48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1079645,61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3629013,98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1079150,19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3628946,48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1078715,21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3628887,22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1078985,20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3626905,53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1079420,18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3626964,79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1079915,60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3627032,29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1080411,02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3627099,78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1080906,45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3627167,28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1081124,43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3627196,98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1081397,59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3627269,58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1081884,13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3627398,88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1081917,00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3627157,61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1082402,30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3627299,42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1082684,67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3627381,94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1082712,97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3627287,97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1082844,10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3626934,58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1082997,16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3626590,13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1083171,54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3626255,97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1083366,57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3625933,41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1083581,46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3625623,74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1083815,38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3625328,18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32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1084067,39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3625047,88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1084336,50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3624783,96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1084621,66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3624537,46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1084921,72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3624309,35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1085235,52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3624100,53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1085561,82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3623911,83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1085899,32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3623743,99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1086246,69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3623597,67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1086602,56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3623473,45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1086965,53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3623371,82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1087334,16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3623293,19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1087707,01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3623237,85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1088082,59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3623206,04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1088459,43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3623197,87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1088836,04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3623213,38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1089210,94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3623252,51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1091694,49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3623590,87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1092066,19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3623653,46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1092433,22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3623739,27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1092794,14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3623847,95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1093147,53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3623979,08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1093491,98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3624132,14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1093826,14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3624306,52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1094148,70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3624501,55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1094458,37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3624716,44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1094753,94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3624950,36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1095034,23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3625202,37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1095298,15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3625471,48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1095544,65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3625756,63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1095772,76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3626056,70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1095981,58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3626370,50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3.2.1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117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142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1095215,15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3630753,56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1095150,53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3630968,16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1095052,18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3631233,20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1094937,39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3631491,54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7068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33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1094806,60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3631742,16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1094660,33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3631984,08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1094499,16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3632216,33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1094323,72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3632438,01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1094134,71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3632648,23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1093932,88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3632846,17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1093719,01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3633031,04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1093493,96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3633202,13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1093258,61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3633358,74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1093013,89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3633500,27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1092760,77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3633626,15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1092500,24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3633735,89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1092233,33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3633829,05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1091961,11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3633905,27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1091684,63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3633964,25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1091405,00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3634005,75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1091123,31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3634029,61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1090840,68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3634035,74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1090558,22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3634024,10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1090277,05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3633994,76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1087793,49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3633656,39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1087514,72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3633609,45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1087239,45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3633545,10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1086968,76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3633463,59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1086703,72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3633365,24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1086445,38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3633250,44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1086194,76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3633119,65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1085952,84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3632973,39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1085720,59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3632812,22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1085498,91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3632636,78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1085288,69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3632447,77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1085090,75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3632245,94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1084905,88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3632032,07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1084734,79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3631807,02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1084578,18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3631571,67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1084436,65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3631326,95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1084310,77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3631073,83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34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1084201,03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3630813,30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1084107,87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3630546,39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1084031,65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3630274,17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1083972,67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3629997,69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1083931,17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3629718,06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1083907,31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3629436,37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1083902,45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3629212,36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1084113,00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3629214,69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1084113,36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3629139,98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1084115,01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3629065,28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1084117,97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3628990,62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1084122,22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3628916,03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1084127,78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3628841,52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1084134,63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3628767,12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1084142,78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3628692,85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1084152,22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3628618,73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1084162,95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3628544,79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1084174,97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3628471,04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1084188,27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3628397,52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1084202,85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3628324,24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1084218,70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3628251,23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1084235,83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3628178,50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1084254,22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3628106,08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1084273,86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3628034,00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1084070,37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3627979,91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1084134,97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3627765,37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1084233,32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3627500,33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1084348,11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3627241,99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1084478,90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3626991,37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1084625,17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3626749,46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1084786,34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3626517,20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1084961,77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3626295,53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1085150,78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3626085,31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1085352,62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3625887,37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1085566,48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3625702,49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1085791,54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3625531,41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1086026,89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3625374,79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35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1086271,61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3625233,27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1086524,73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3625107,39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1086785,26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3624997,65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1087052,16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3624904,48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1087324,39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3624828,26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1087600,87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3624769,29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1087880,50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3624727,79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1088162,19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3624703,92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1088444,82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3624697,80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1088727,28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3624709,43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1089008,45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3624738,78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1091492,00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3625077,14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1091770,77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3625124,08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1092046,05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3625188,44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1092316,74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3625269,95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1092581,78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3625368,29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1092840,12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3625483,09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1093090,74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3625613,88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1093332,65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3625760,15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1093564,91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3625921,32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1093786,58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3626096,75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1093996,81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3626285,76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1094194,75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3626487,60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1094379,62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3626701,46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1094550,70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3626926,51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1094707,32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3627161,86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1094848,84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3627406,58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1094974,72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3627659,71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1095084,46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3627920,24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1095177,63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3628187,14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1095253,85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3628459,37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1095312,83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3628735,84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1095354,33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3629015,48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1095378,19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3629297,17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1095383,04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3629521,23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1095184,49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3629519,04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1095184,14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3629593,93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36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1095182,47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3629668,81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1095179,51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3629743,64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1095175,24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3629818,42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1095169,67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3629893,10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1095162,80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3629967,68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1095154,63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3630042,13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1095145,17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3630116,42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1095134,41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3630190,54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1095122,36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3630264,46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1095109,03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3630338,16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1095094,42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3630411,62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1095078,53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3630484,81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1095061,37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3630557,71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1095042,94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3630630,30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1095023,25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3630702,56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1095215,15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3630753,56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Вырез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1087860,99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3633160,97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1087613,19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3633119,24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1087368,51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3633062,04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1087127,89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3632989,59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1086892,30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3632902,17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1086662,67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3632800,13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1086439,89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3632683,87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1086224,86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3632553,85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1086018,41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3632410,59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1085821,36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3632254,65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1085634,50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3632086,64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1085458,55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3631907,23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1085294,22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3631717,13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1085142,15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3631517,08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1085002,93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3631307,88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1084877,13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3631090,35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1084765,24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3630865,35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1084667,69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3630633,77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1084584,88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3630396,53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7068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37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1084517,13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3630154,55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1084464,70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3629908,79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1084427,81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3629660,23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1084406,61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3629409,84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1084401,16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3629158,61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1084411,50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3628907,54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1084437,58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3628657,61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1084479,31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3628409,81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1084536,51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3628165,12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1084608,97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3627924,51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1084696,39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3627688,92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1084798,43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3627459,28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1084914,69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3627236,51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1085044,70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3627021,47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1085187,97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3626815,02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1085343,91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3626617,98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1085511,91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3626431,11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1085691,32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3626255,17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1085881,43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3626090,83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1086081,47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3625938,76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1086290,67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3625799,55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1086508,20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3625673,75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1086733,20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3625561,85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1086964,78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3625464,31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1087202,03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3625381,50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1087444,01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3625313,74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1087689,77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3625261,32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1087938,33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3625224,43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1088188,72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3625203,22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1088439,95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3625197,77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1088691,02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3625208,11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1088940,95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3625234,20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1091424,50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3625572,56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1091672,30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3625614,29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1091916,99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3625671,49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1092157,60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3625743,95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1092393,19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3625831,37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38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1092622,83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3625933,41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1092845,60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3626049,67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1093060,64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3626179,68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1093267,09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3626322,94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1093464,13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3626478,89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1093651,00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3626646,89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1093826,94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3626826,30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1093991,28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3627016,41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1094143,35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3627216,45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1094282,56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3627425,65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1094408,36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3627643,18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1094520,26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3627868,18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1094617,80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3628099,76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1094700,62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3628337,01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1094768,37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3628578,99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1094820,79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3628824,74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1094857,68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3629073,31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1094878,89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3629323,70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1094884,34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3629574,92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1094874,00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3629826,00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1094847,91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3630075,93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1094806,19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3630323,72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1094748,98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3630568,41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1094676,53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3630809,03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1094589,11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3631044,62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1094487.07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3631274,25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1094370,81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3631497,03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1094240,79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3631712,06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1094097,53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3631918,51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1093941,59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3632115,56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1093773,58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3632302,42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1093594,17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3632478,37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1093404,07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3632642,70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1093204,02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3632794,77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1092994,82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3632933,98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1092777,29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3633059,79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1092552,30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3633171,68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39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567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1092320,72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3633269,23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1092083,47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3633352,04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1091841,49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3633419,79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1091595,73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3633472,21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1091347,17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3633509,10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1091096,78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3633530,31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1090845,55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3633535,76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1090594,48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3633525,42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1090344,55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3633499,33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1087860,99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3633160,97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3.2.2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142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167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1083587,12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3627851,48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1083660,97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3627606,24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1083770,24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3627311,75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1083897,79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3627024,71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1084043,12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3626746,24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1084205,64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3626477,44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1084384,71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3626219,38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1084579,64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3625973,08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1084789,65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3625739,50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1085013,91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3625519,56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1085251,54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3625314,15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1085501,60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3625124,06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1085763,10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3624950,04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1086035,01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3624792,79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1086316,26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3624652,92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1086605,73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3624530,99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1086902,29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3624427,47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1087204,77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3624342,78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1087511,97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3624277,25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1087822,67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3624231,14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1088135,66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3624204,63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1088449,69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3624197,82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1088763,53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3624210,75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1089075,94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3624243,35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4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7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711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723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1104171.35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3625636,56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1104376,91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3626556,19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1104524,32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3627486,91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1104613,00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3628425,05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1104637.66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3629209,63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1121236,05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3628994,75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1119985,05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3638176,99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1104046,01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3633528,67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1103908,45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3634002,16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1103589,25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3634888,77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1103215,01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3635753,59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1102787,20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3636593,21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1102307,52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3637404,31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1101777,86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3638183,68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1101200,30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3638928,26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1100577,13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3639635,11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1099910,81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3640301,43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1099203,96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3640924,60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1098459,38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3641502,16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1097680,00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3642031,82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1096868,91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3642511,51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1096029,29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3642939,31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1095164,47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3643313,55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1094277,86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3643632,75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1093372,95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3643895,65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1092453,32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3644101,21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1091522,60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3644248,63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1090584,46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3644337,31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1089642,60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3644366,91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1088700,74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3644337,31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1087762,60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3644248,63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1086831,88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3644101,21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1085912,25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3643895,65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1085007,35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3643632,75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1084120,73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3643313,55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1083255,91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3642939,31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1082416,29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3642511,51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40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1091559,50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3624581,72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1091869,25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3624633,87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1092175,11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3624705,38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1092475,87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3624795,95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1092770,36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3624905,22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1093057,40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3625032,77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1093335,87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3625178,09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1093604,67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3625340,62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1093862,73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3625519,69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1094109,03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3625714,62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1094342,61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3625924,63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1094562,55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3626148,89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1094767,96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3626386,52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1094958,06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3626636,58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1095132,07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3626898,08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1095289,32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3627169,99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1095429,19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3627451,24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1095551,12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3627740,71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1095654,64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3628037,27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1095739,33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3628339.75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1095804,86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3628646,94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1095850,97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3628957,65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1095877,48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3629270,64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1095883,03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3629526,76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1095629,58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1095383,04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3629521,23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1095378,19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3629297,17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1095354,33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3629015,48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1095312,83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3628735,84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1095253,85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3628459,37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1095177,63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3628187,14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1095084,46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3627920,24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1094974,72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3627659,71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1094848,84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3627406,58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1094707,32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3627161,86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1094550,70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3626926,51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1094379,62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3626701,46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41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1094194,75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3626487,60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1093996,81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3626285,76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1093786,58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3626096,75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1093564,91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3625921,32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1093332,65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3625760,15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1093090,74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3625613,88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1092840,12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3625483,09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1092581,78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3625368,29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1092316,74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3625269,95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1092046,05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3625188,44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1091770,77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3625124,08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1091492,00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3625077,14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1089008,45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3624738,78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1088727,28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3624709,43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1088444,82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3624697,80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1088162,19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3624703,92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1087880,50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3624727,79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1087600,87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3624769,29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1087324,39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3624828,26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1087052,16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3624904,48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1086785,26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3624997,65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1086524,73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3625107,39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1086271,61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3625233,27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1086026,89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3625374,79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1085791,54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3625531,41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1085566,48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3625702,49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1085352,62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3625887,37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1085150,78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3626085,31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1084961,77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3626295,53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1084786,34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3626517,20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1084625,17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3626749,46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1084478,90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3626991,37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1084348,11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3627241,99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1084233,32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3627500,33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1084134,97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3627765,37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1084070,37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3627979,91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1083832,08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3627916,58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42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1083587,12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3627851,48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1095698,39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3630881,99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1095624,53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3631127,30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1095515,25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3631421,78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1095387,70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3631708,83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1095242,38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3631987,30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1095079,86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3632256,09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1094900,78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3632514,15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1094705,85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3632760,46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1094495,85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3632994,04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1094271,58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3633213,97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1094033,96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3633419,39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1093783,90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3633609,48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1093522,40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3633783,49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1093250,49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3633940,75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1092969,24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3634080,61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1092679,76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3634202,55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1092383,20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3634306,06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1092080,73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3634390,75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1091773,53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3634456,28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1091462,83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3634502,39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1091149,84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3634528,90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1090835,81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3634535,71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1090521,96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3634522,79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1090209,55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3634490,18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1087726,00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3634151,82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1087416,25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3634099,66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1087110,39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3634028,15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1086809,62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3633937.59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1086515,14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3633828,31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1086228,09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3633700,76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1085949,62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3633555,44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1085680,83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3633392,92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1085422,77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3633213,84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1085176,46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3633018,91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7068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43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1084942,88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3632808,90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1084722,95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3632584,64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1084517,53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3632347,01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1084327,44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3632096,96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1084153,43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3631835,46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1083996,17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3631563,55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1083856,31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3631282,30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1083734,37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3630992,82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1083630,86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3630696,26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1083546,17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3630393,79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1083480,64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3630086,59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1083434,53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3629775,89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1083408,01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3629462,90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1083402,46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3629206,84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1083655,91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3629209,64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1083902,45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3629212,36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1083907,31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3629436,37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1083931,17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3629718,06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1083972,67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3629997,69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1084031,65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3630274,17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1084107,87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3630546,39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1084201,03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3630813,30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1084310,77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3631073,83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1084436,65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3631326,95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1084578,18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3631571,67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1084734,79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3631807,02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1084905,88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3632032,07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1085090,75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3632245,94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1085288,69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3632447,77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1085498,91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3632636,78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1085720,59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3632812,22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1085952,84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3632973,39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1086194,76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3633119,65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1086445,38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3633250,44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1086703,72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3633365,24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1086968,76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3633463,59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1087239,45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3633545,10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44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579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1087514,72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3633609,45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1087793,49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3633656,39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1090277,05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3633994,76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1090558,22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3634024,10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1090840,68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3634035,74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1091123,31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3634029,61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1091405,00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3634005,75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1091684,63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3633964,25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1091961,11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3633905,27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1092233,33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3633829,05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1092500,24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3633735,89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1092760,77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3633626,15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1093013,89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3633500,27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1093258,61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3633358,74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1093493,96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3633202,13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1093719,01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3633031,04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1093932,88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3632846,17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1094134,71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3632648,23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1094323,72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3632438,01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1094499,16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3632216,33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1094660,33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3631984,08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1094806,60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3631742,16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1094937,39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3631491,54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1095052,18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3631233,20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1095150,53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3630968,16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1095215,15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3630753,56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1095453,43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3630816,89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1095698,39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3630881,99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38252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3.2.3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167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192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1083164,38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3627522,11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1083186,97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3627447,10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1083307,17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3627123,17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1083447,48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3626807,42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1083607,33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3626501,10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1083786,10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3626205,43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45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1083983,09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3625921,56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1084197,51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3625650,63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1084428,52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3625393,69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1084675,21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3625151,76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1084936,60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3624925,80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1085211,66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3624716,70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1085499,31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3624525,29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1085798,41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3624352,31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1086107,79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3624198,45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1086426,21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3624064,33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1086752,43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3623950,46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1087085,15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3623857,30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1087423,06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3623785,22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1087764,84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3623734,50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1088109,12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3623705,33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1088454,56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3623697,85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1088799,79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3623712,06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1089143,44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3623747,93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1091627,00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3624086,29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1091967,72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3624143,67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1092304,16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3624222,32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1092635,01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3624321,95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1092958,94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3624442,15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1093274,69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3624582,45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1093581,01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3624742,31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1093876,68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3624921,08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1094160,55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3625118,07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1094431,49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3625332,49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1094688,42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3625563,50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1094930,35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3625810,19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1095156,31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3626071,58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1095365,41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3626346,64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1095556,83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3626634,29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1095729,80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3626933,39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1095883,66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3627242,77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1096017,78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3627561,19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1096131,65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3627887,41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46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1096224,81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3628220,13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1096296,89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3628558,04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1096347,61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3628899,82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1096376,78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3629244,10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1096378,48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3629322,42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1096250,35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3629324,15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1096252,14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3629375,81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1096253,43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3629427,49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1096254,23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3629479.17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1096254,52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3629530,87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1096133,44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3629529,53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1095883,03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3629526,76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1095877,48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3629270,64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1095850,97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3628957,65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1095804,86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3628646,94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1095739,33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3628339,75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1095654,64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3628037,27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1095551,12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3627740,71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1095429,19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3627451,24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1095289,32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3627169,99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1095132,07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3626898,08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1094958,06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3626636,58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1094767,96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3626386,52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1094562,55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3626148,89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1094342,61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3625924,63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1094109,03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3625714,62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1093862,73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3625519,69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1093604,67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3625340,62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1093335,87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3625178,09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1093057,40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3625032,77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1092770,36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3624905,22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1092475,87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3624795,95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1092175,11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3624705,38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1091869,25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3624633,87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1091559,50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3624581,72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1089075,94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3624243,35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1088763,53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3624210,75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47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1088449,69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3624197,82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1088135,66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3624204,63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1087822,67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3624231,14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1087511,97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3624277,25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1087204,77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3624342,78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1086902,29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3624427,47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1086605,73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3624530,99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1086316,26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3624652,92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1086035,01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3624792,79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1085763,10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3624950,04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1085501,60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3625124,06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1085251,54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3625314,15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1085013,91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3625519,56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1084789,65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3625739,50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1084579,64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3625973,08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1084384,71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3626219,38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1084205,64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3626477,44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1084043,12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3626746,24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1083897,79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3627024,71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1083770,24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3627311,75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1083660,97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3627606,24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1083587,12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3627851,48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1083345,09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3627787,16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1083295,73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3627774,04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1083309,73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3627724,74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1083324,21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3627675,58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1083339,16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3627626,56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1083354,59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3627577,69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1083164,38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3627522,11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1096121,12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3631211,42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1096098,53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3631286,43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1095978,33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3631610,37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1095838,02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3631926,12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1095678,17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3632232,43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1095499,39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3632528,11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7068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48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1095302,41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3632811,97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1095087,99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3633082,91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1094856,98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3633339,85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1094610,29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3633581,77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1094348,90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3633807,73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1094073,83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3634016,83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1093786,18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3634208,25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1093487,08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3634381,22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1093177,71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3634535,08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1092859,29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3634669,21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1092533,07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3634783,07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1092200,35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3634876,23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1091862,43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3634948,31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1091520,66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3634999,04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1091176,37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3635028,20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1090830,93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3635035,69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1090485,71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3635021,47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1090142,06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3634985,60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1087658,50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3634647,24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1087317,78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3634589,87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1086981,33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3634511,21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1086650,49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3634411,59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1086326,55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3634291,38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1086010,80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3634151,08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1085704,49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3633991,22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1085408,81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3633812,45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1085124,95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3633615,47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1084854,01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3633401,05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1084597,07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3633170,04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1084355,15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3632923,35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1084129,19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3632661,96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1083920,09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3632386,89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1083728,67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3632099,24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1083555,69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3631800,14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1083401,84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3631490,77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1083267,71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3631172,35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1083153,85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3630846,13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49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1083060,69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3630513,41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1082988,60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3630175,49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1082937,88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3629833,72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1082908,72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3629489,43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1082907,02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3629411,11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1083105,17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3629408,44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1083103,37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3629357,22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1083102,08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3629305,99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1083101,28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3629254,75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1083100,97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3629203,50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1083152,05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3629204,07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1083402,46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3629206,84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1083408,01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3629462,90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1083434,53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3629775,89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1083480,64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3630086,59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1083546,17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3630393,79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1083630,86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3630696,26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1083734,37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3630992,82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1083856,31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3631282,30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1083996,17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3631563,55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1084153,43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3631835,46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1084327,44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3632096,96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1084517,53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3632347,01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1084722,95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3632584,64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1084942,88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3632808,90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1085176,46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3633018,91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1085422,77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3633213,84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1085680,83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3633392,92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1085949,62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3633555,44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1086228,09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3633700,76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1086515,14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3633828,31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1086809,62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3633937,59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1087110,39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3634028,15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1087416,25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3634099,66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1087726,00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3634151,82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1090209,55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3634490,18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1090521,96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3634522,79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5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46913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7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711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723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1081605,20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3642031,82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1080825,82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3641502,16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1080081,24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3640924,60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1079374,39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3640301,43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1078708,07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3639635,11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1078084,90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3638928,26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1077507,35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3638183,68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1076977,68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3637404,31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1076498,00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3636593,21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1076070,19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3635753,59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1075695,95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3634888,77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1075376,75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3634002,16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1075113,85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3633097,25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1074908,29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3632177,62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1074760,88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3631246,90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1074672,20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3630308,76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1074647,54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3629524,00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1058050,08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3629738,87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1059301,08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694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3620556,63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494791" y="5648959"/>
            <a:ext cx="6566534" cy="903605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12700" marR="5080" indent="457200" algn="just">
              <a:lnSpc>
                <a:spcPts val="1370"/>
              </a:lnSpc>
              <a:spcBef>
                <a:spcPts val="204"/>
              </a:spcBef>
            </a:pPr>
            <a:r>
              <a:rPr sz="1200" dirty="0">
                <a:latin typeface="Times New Roman"/>
                <a:cs typeface="Times New Roman"/>
              </a:rPr>
              <a:t>4.3. </a:t>
            </a:r>
            <a:r>
              <a:rPr sz="1200" spc="-5" dirty="0">
                <a:latin typeface="Times New Roman"/>
                <a:cs typeface="Times New Roman"/>
              </a:rPr>
              <a:t>Перечень кадастровых кварталов,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границах </a:t>
            </a:r>
            <a:r>
              <a:rPr sz="1200" dirty="0">
                <a:latin typeface="Times New Roman"/>
                <a:cs typeface="Times New Roman"/>
              </a:rPr>
              <a:t>территорий </a:t>
            </a:r>
            <a:r>
              <a:rPr sz="1200" spc="-5" dirty="0">
                <a:latin typeface="Times New Roman"/>
                <a:cs typeface="Times New Roman"/>
              </a:rPr>
              <a:t>которых полностью или  частично </a:t>
            </a:r>
            <a:r>
              <a:rPr sz="1200" dirty="0">
                <a:latin typeface="Times New Roman"/>
                <a:cs typeface="Times New Roman"/>
              </a:rPr>
              <a:t>расположена </a:t>
            </a:r>
            <a:r>
              <a:rPr sz="1200" spc="-5" dirty="0">
                <a:latin typeface="Times New Roman"/>
                <a:cs typeface="Times New Roman"/>
              </a:rPr>
              <a:t>приаэродромная </a:t>
            </a:r>
            <a:r>
              <a:rPr sz="1200" dirty="0">
                <a:latin typeface="Times New Roman"/>
                <a:cs typeface="Times New Roman"/>
              </a:rPr>
              <a:t>территория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Когалым,  приведен </a:t>
            </a:r>
            <a:r>
              <a:rPr sz="1200" dirty="0">
                <a:latin typeface="Times New Roman"/>
                <a:cs typeface="Times New Roman"/>
              </a:rPr>
              <a:t>в таблице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1.2.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5"/>
              </a:spcBef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Таблица</a:t>
            </a:r>
            <a:r>
              <a:rPr sz="1200" b="1" spc="5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1.2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506348" y="6753606"/>
          <a:ext cx="6403340" cy="32111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50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281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строки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Номера кадастровых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кварталов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86:00:0000000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86:03:0000000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86:03:0020302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86:03:0020401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86:03:0090102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86:03:0090103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86:03:0090201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86:03:0090203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86:17:0010701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86:17:0000000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86:17:0010301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86:17:0010801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86:17:0010302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86:17:0010901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86:17:0010303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86:17:0011001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86:17:0010304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86:17:0011101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50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567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1090835,81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3634535,71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1091149,84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3634528,90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1091462,83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3634502,39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1091773,53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3634456,28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1092080,73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3634390,75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1092383,20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3634306,06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1092679,76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3634202,55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1092969,24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3634080,61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1093250,49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3633940,75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1093522,40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3633783,49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1093783,90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3633609,48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1094033,96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3633419,39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1094271,58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3633213,97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1094495,85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3632994,04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1094705,85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3632760,46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1094900,78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3632514,15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1095079,86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3632256,09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1095242,38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3631987,30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1095387,70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3631708,83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1095515,25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3631421,78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1095624,53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3631127,30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1095698,39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3630881,99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1095940,41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3630946,31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1096057,44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3630977,42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1096043,33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3631027,14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1096028,73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3631076,73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1096013,66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3631126,18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1095998,12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3631175,48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1096121,12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3631211,42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3.2.4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192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217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1082684,67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3627381,94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1082712,97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3627287,97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1082844,10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3626934,58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1082997,16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3626590,13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1083171,54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3626255,97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51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1083366,57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3625933,41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1083581,46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3625623,74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1083815,38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3625328,18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1084067,39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3625047,88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1084336,50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3624783,96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1084621,66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3624537,46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1084921,72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3624309,35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1085235,52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3624100,53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1085561,82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3623911,83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1085899,32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3623743,99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1086246,69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3623597,67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1086602,56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3623473,45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1086965,53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3623371,82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1087334,16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3623293,19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1087707,01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3623237,85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1088082,59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3623206,04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1088459,43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3623197,87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1088836,04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3623213,38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1089210,94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3623252,51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1091694,49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3623590,87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1092066,19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3623653,46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1092433,22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3623739,27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1092794,14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3623847,95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1093147,53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3623979,08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1093491,98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3624132,14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1093826,14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3624306,52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1094148,70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3624501,55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1094458,37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3624716,44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1094753,94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3624950,36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1095034,23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3625202,37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1095298,15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3625471,48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1095544,65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3625756,63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1095772,76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3626056,70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1095981,58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3626370,50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1096170,28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3626696,80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1096338,12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3627034,29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1096484,44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3627381,66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52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1096608,66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3627737,54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1096710,29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3628100,51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1096788,93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3628469,14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1096844,26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3628841,99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1096876,07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3629217,57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1096878,20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3629315,68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1096666,80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3629318,53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1096378,48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3629322,42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1096376,78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3629244,10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1096347,61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3628899,82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1096296,89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3628558,04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1096224,81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3628220,13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1096131,65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3627887,41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1096017,78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3627561,19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1095883,66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3627242,77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1095729,80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3626933,39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1095556,83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3626634,29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1095365,41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3626346,64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1095156,31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3626071,58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1094930,35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3625810,19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1094688,42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3625563,50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1094431,49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3625332,49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1094160,55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3625118,07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1093876,68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3624921,08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1093581,01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3624742,31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1093274,69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3624582,45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1092958,94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3624442,15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1092635,01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3624321,95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1092304,16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3624222,32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1091967,72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3624143,67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1091627,00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3624086,29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1089143,44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3623747,93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1088799,79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3623712,06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1088454,56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3623697,85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1088109,12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3623705,33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1087764,84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3623734,50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1087423,06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3623785,22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53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1087085,15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3623857,30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1086752,43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3623950,46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1086426,21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3624064,33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1086107,79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3624198,45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1085798,41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3624352,31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1085499,31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3624525,29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1085211,66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3624716,70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1084936,60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3624925,80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1084675,21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3625151,76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1084428,52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3625393,69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1084197,51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3625650,63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1083983,09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3625921,56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1083786,10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3626205,43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1083607,33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3626501,10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1083447,48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3626807,42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1083307,17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3627123,17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1083186,97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3627447,10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1083164,38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3627522,11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1082887,60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3627441,23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1082684,67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3627381,94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1082907,02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3629411,11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1082908,72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3629489,43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1082937,88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3629833,72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1082988.60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3630175,49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1083060,69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3630513,41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1083153,85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3630846,13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1083267,71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3631172,35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1083401,84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3631490,77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1083555,69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3631800,14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1083728,67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3632099,24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1083920,09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3632386,89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1084129,19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3632661,96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1084355,15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3632923,35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1084597,07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3633170,04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1084854,01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3633401,05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7068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54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1085124,95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3633615,47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1085408,81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3633812,45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1085704,49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3633991,22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1086010,80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3634151,08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1086326,55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3634291,38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1086650,49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3634411,59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1086981,33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3634511,21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1087317,78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3634589,87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1087658,50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3634647,24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1090142,06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3634985,60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1090485,71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3635021,47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1090830,93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3635035,69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1091176,37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3635028,20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1091520,66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3634999,04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1091862,43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3634948,31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1092200,35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3634876,23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1092533,07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3634783,07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1092859,29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3634669,21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1093177,71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3634535,08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1093487,08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3634381,22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1093786,18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3634208,25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1094073,83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3634016,83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1094348,90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3633807,73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1094610,29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3633581,77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1094856,98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3633339,85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1095087,99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3633082,91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1095302,41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3632811,97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1095499,39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3632528,11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1095678,17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3632232,43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1095838,02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3631926,12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1095978,33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3631610,37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1096098,53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3631286,43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1096121,12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3631211,42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1096397,90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3631292,30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1096600,82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3631351,60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1096572,53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3631445,57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1096441,40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3631798,95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55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1096288,34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3632143,40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1096113,95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3632477,57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1095918,93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3632800,12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1095704,03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3633109,79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1095470,12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3633405,36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1095218,11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3633685,65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1094949,00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3633949,57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1094663,84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3634196,08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1094363,77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3634424,18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1094049,97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3634633,00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1093723,68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3634821,70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1093386,18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3634989,55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1093038,81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3635135,86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1092682,94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3635260,08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1092319,97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3635361,71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1091951,33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3635440,35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1091578,49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3635495,68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1091202,90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3635527,50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1090826,06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3635535.66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1090449,45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3635520,15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1090074,56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3635481,03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1087591,00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3635142,66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1087219,31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3635080,07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1086852,27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3634994,27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1086491,35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3634885,59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1086137,97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3634754,46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1085793,52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3634601,40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1085459,35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3634427,01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1085136,80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3634231,99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1084827,13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3634017,09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1084531,56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3633783,18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1084251,26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3633531,17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1083987,34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3633262,05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1083740,84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3632976,90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1083512,73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3632676,83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1083303,92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3632363,03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1083115,21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3632036,74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56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1082947,37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3631699,24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1082801,05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3631351,87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1082676,84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3630996,00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1082575,21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3630633,03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1082496,57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3630264,39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1082441,24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3629891,55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1082409,42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3629515,96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1082407,30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3629417,85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1082618,69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1082907,02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3629411,11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3.3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117 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1094282,56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3627425,65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1094408,36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3627643,18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1094520,26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3627868,18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1094617,80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3628099,76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1094700,62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3628337,01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1094768,37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3628578,99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1094820,79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3628824,74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1094857,68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3629073,31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1094878,89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3629323,70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1094884,34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3629574,92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1094874,00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3629826,00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1094847,91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3630075,93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1094806,19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3630323,72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1094748,98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3630568,41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1094676,53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3630809,03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1094589,11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3631044,62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1094487,07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3631274,25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1094370,81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3631497,03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1094240,79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3631712,06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1094097,53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3631918,51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1093941,59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3632115,56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1093773,58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3632302,42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1093594,17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3632478,37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1093404,07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3632642,70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1093204,02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3632794,77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7068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57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1092994,82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3632933,98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1092777,29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3633059,79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1092552,30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3633171,68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1092320,72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3633269,23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1092083,47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3633352,04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1091841,49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3633419,79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1091595,73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3633472,21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1091347,17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3633509,10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1091096,78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3633530,31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1090845,55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3633535,76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1090594,48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3633525,42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1090344,55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3633499,33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1087860,99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3633160,97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1087613,19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3633119,24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1087368,51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3633062,04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1087127,89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3632989,59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1086892,30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3632902,17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1086662,67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3632800,13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1086439,89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3632683,87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1086224,86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3632553,85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1086018,41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3632410,59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1085821,36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3632254,65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1085634,50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3632086,64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1085458,55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3631907,23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1085294,22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3631717,13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1085142,15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3631517,08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1085002,93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3631307,88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1084877,13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3631090,35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1084765,24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3630865,35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1084667,69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3630633,77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1084584,88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3630396,53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1084517,13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3630154,55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1084464,70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3629908,79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1084427,81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3629660,23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1084406,61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3629409,84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1084401,16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3629158,61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1084411,50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3628907,54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58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1084437,58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3628657,61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1084479,31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3628409,81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1084536,51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3628165,12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1084608,97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3627924,51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1084696,39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3627688,92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1084798,43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3627459,28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1084914,69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3627236,51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1085044,70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3627021,47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1085187,97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3626815,02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1085343,91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3626617,98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1085511,91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3626431,11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1085691,32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3626255,17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1085881,43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3626090,83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1086081,47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3625938,76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1086290,67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3625799.55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1086508,20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3625673,75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1086733,20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3625561,85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1086964,78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3625464,31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1087202,03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3625381,50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1087444,01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3625313,74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1087689,77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3625261,32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1087938,33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3625224.43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1088188,72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3625203,22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1088439,95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3625197,77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1088691,02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3625208,11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1088940,95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3625234,20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1091424,50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3625572,56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1091672,30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3625614,29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1091916,99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3625671,49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1092157,60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3625743,95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1092393,19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3625831,37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1092622,83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3625933,41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1092845,60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3626049,67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1093060,64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3626179,68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1093267,09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3626322,94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1093464,13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3626478,89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1093651,00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3626646,89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59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1093826,94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3626826,30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1093991,28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3627016,41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1094143,35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3627216,45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1094282,56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3627425,65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Вырез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1085115,25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3628257,61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1085293,03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3628304,86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1085780,02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3628434,28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1085809,18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3628442,03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1085828,45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3628300,59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1085885,77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3628317,34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1086292,45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3628376,92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1086787,20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3628449,40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1087281,94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3628521,87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1088271,43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3628666,83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1088409,96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3628687,13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1090149,17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3628926,21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1090162,18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3628763,16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1090162,68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3628760,46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1090278,42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3628777,14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1090268,22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3628835,84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1090266,80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3628837,12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1090262,00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3628875,00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1090178,22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3628865,44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1090172,39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3628929,40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1090199,56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3628933,13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1090249,11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3628940,18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1090249,42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3628932,24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1090326,44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3628941,84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1090338,56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3628846,26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1090341,06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3628829,22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1090414,06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3628851,12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1090404,36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3628924,20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1090353,42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3628918,46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1090349,82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3628943,26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1090379,18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7068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6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44443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86:17:0011201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86:17:0011301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86:17:0011401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86:17:0010409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86:17:0010501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86:17:0010114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86:17:0011512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86:17:0011601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86:17:0010607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86:17:0011701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86:17:0010207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-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494791" y="5402071"/>
            <a:ext cx="6566534" cy="1322705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12700" marR="5080" lvl="1" indent="457200" algn="just">
              <a:lnSpc>
                <a:spcPts val="1370"/>
              </a:lnSpc>
              <a:spcBef>
                <a:spcPts val="204"/>
              </a:spcBef>
              <a:buAutoNum type="arabicPeriod" startAt="4"/>
              <a:tabLst>
                <a:tab pos="751840" algn="l"/>
              </a:tabLst>
            </a:pPr>
            <a:r>
              <a:rPr sz="1200" spc="-5" dirty="0">
                <a:latin typeface="Times New Roman"/>
                <a:cs typeface="Times New Roman"/>
              </a:rPr>
              <a:t>Приаэродромная </a:t>
            </a:r>
            <a:r>
              <a:rPr sz="1200" dirty="0">
                <a:latin typeface="Times New Roman"/>
                <a:cs typeface="Times New Roman"/>
              </a:rPr>
              <a:t>территория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полностью или  частично </a:t>
            </a:r>
            <a:r>
              <a:rPr sz="1200" dirty="0">
                <a:latin typeface="Times New Roman"/>
                <a:cs typeface="Times New Roman"/>
              </a:rPr>
              <a:t>расположена в </a:t>
            </a:r>
            <a:r>
              <a:rPr sz="1200" spc="-5" dirty="0">
                <a:latin typeface="Times New Roman"/>
                <a:cs typeface="Times New Roman"/>
              </a:rPr>
              <a:t>границах муниципальных </a:t>
            </a:r>
            <a:r>
              <a:rPr sz="1200" dirty="0">
                <a:latin typeface="Times New Roman"/>
                <a:cs typeface="Times New Roman"/>
              </a:rPr>
              <a:t>образований: </a:t>
            </a:r>
            <a:r>
              <a:rPr sz="1200" spc="-5" dirty="0">
                <a:latin typeface="Times New Roman"/>
                <a:cs typeface="Times New Roman"/>
              </a:rPr>
              <a:t>городской </a:t>
            </a:r>
            <a:r>
              <a:rPr sz="1200" spc="-10" dirty="0">
                <a:latin typeface="Times New Roman"/>
                <a:cs typeface="Times New Roman"/>
              </a:rPr>
              <a:t>округ </a:t>
            </a:r>
            <a:r>
              <a:rPr sz="1200" spc="-5" dirty="0">
                <a:latin typeface="Times New Roman"/>
                <a:cs typeface="Times New Roman"/>
              </a:rPr>
              <a:t>город Когалым,  Сургутский муниципальный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район.</a:t>
            </a:r>
            <a:endParaRPr sz="1200">
              <a:latin typeface="Times New Roman"/>
              <a:cs typeface="Times New Roman"/>
            </a:endParaRPr>
          </a:p>
          <a:p>
            <a:pPr marL="748665" lvl="1" indent="-280035" algn="just">
              <a:lnSpc>
                <a:spcPts val="1295"/>
              </a:lnSpc>
              <a:buAutoNum type="arabicPeriod" startAt="4"/>
              <a:tabLst>
                <a:tab pos="749300" algn="l"/>
              </a:tabLst>
            </a:pPr>
            <a:r>
              <a:rPr sz="1200" spc="-5" dirty="0">
                <a:latin typeface="Times New Roman"/>
                <a:cs typeface="Times New Roman"/>
              </a:rPr>
              <a:t>Графическое изображение границ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гражданской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05"/>
              </a:lnSpc>
            </a:pPr>
            <a:r>
              <a:rPr sz="1200" spc="-5" dirty="0">
                <a:latin typeface="Times New Roman"/>
                <a:cs typeface="Times New Roman"/>
              </a:rPr>
              <a:t>авиации Когалым приведено на схеме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Схема</a:t>
            </a:r>
            <a:r>
              <a:rPr sz="1200" b="1" spc="-10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60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1090377,50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1090937,83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3629038,15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1091013,64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3628498,18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1091001,36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3628500,42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1091006,36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3628442,52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1091032,00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3628442,00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1091032,00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3628475,40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1091048,60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3628475,40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1091048,38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3628482,80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1091048,00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3628495,00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1091038,04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3628495,14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1090965,94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3629042,15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1091150,38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3629066,14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1092142,58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3629191,22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1092638,68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3629253,77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1093134,77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3629316,31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1093491,97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3629361,34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1093473,06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3629500,12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1093614,14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3629501,68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1094118,00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3629507,25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1094243,96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3629508,64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1094114,22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3630460,97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1093992,47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3630428,61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1093505,48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3630299,19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1093369,13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3630262,95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1093350,22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3630401,73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1092994,00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3630349,56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1092499,25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3630277,11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1092004,51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3630204,66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1091015,01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3630059,76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1090876,48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3630039,47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1089240,07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3629822,44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1089136,24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3629808,42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1088907,63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3629777,55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1088346,77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3629701,79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1088318,69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3629698,01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1088134,17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3629674,34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61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776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1087141,96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3629549,31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1086645,86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3629486,79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1086149,76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3629424,28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1085741,97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3629372,89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1085682,25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3629373,69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1085701,52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3629232,25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1085671,35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3629231,92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1085167,49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3629226,35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1084983,54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3629224,31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1085115,25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3628257,61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Вырез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1090042,44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3628701,14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1090097,51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3628711,29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1090090,34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3628751,10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1090089,98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3628753,10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1090034,48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3628745,70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1090034,84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3628743,70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1090042,44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3628701,14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3.4.1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217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304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1105941.67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3630578.12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1106080.39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3630597.02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1105810.40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3632578.71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1105671.68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3632559.81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1105941.67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3630578.12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3.4.2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211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217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1100135.31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3629787.05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1100506.87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3629837.67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1100236.89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3631819.37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1099865.32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3631768.74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1100135.31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3629787.05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3.4.3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203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211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1099639.88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3629719.55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1100135.31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3629787.05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1099865.32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3631768.74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1099369.90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3631701.25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62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1099639.88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3629719.55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3.4.4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195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203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1099144.46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3629652.06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1099639.88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3629719.55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1099369.90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3631701.25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1098874.47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3631633.75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1099144.46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3629652.06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3.4.5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187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195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1098649.04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3629584.56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1099144.46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3629652.06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1098874.47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3631633.75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1098379.05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3631566.25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1098649.04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3629584.56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3.4.6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179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187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1098148.88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3629551.80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1098431.55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3629554.93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1098649.04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3629584.56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1098379.05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3631566.25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1098161.56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3631536.62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1097888.36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3631464.01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1098148.88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3629551.80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8252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3.4.7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171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179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1097645.02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3629546.23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1098148.88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3629551.80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1097888.36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3631464.01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1097401.37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3631334.59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1097645.02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3629546.23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3.4.8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163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171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1097172.35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3629311.72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1097637.46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3629305.45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1097604.71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3629545.79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1097645.02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3629546.23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1097401.37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3631334.59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1097362.41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3631324.23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649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63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821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1097329.67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3631564.58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1096883.19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3631434.11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1097172.35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3629311.72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252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</a:t>
                      </a:r>
                      <a:r>
                        <a:rPr sz="1200" b="1" spc="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155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163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1096666.80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3629318.53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1096878.20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3629315.68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1097172.35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3629311.72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1096883.19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3631434.11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1096600.82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3631351.60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1096397.90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3631292.30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1096666.80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3629318.53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82523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3.4.10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147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155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1096397.90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3631292.30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1096121.12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3631211.42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1095998.12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3631175.48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1096013.66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3631126.18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1096028.73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3631076.73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1096043.33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3631027.14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1096057.44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3630977.42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1095940.41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3630946.31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1096133.44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3629529.53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1096254.52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3629530.87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1096254.23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3629479.17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1096253.43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3629427.49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1096252.14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3629375.81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1096250.35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3629324.15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1096378.48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3629322.42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1096666.80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3629318.53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1096397.90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3631292.30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38252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3.4.11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139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147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1095629.58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3629523.96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1095883.03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3629526.76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1096133.44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3629529.53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1095940.41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3630946.31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64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1095698.39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3630881.99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1095453.43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3630816.89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1095629.58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3629523.96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252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3.4.12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132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139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1095042.94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3630630.30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1095061.37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3630557.71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1095078.53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3630484.81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1095094.42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3630411.62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1095109.03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3630338.16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1095122.36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3630264.46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1095134.41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3630190.54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1095145.17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3630116.42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1095154.63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3630042.13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1095162.80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3629967.68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1095169.67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3629893.10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1095175.24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3629818.42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1095179.51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3629743.64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1095182.47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3629668.81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1095184.14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3629593.93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1095184.49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3629519.04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1095383.04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3629521.23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1095629.58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3629523.96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1095453.43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3630816.89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1095215.15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3630753.56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1095023.25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3630702.56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1095042.94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3630630.30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38252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3.4.13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115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1094118.00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3629507.25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1094243.96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3629508.64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1094114.22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3630460.97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1093992.47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3630428.61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1094118.00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3629507.25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3.4.14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107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115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1093614.14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3629501.68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1094118.00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3629507.25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630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65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7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1093992.47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3630428.61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1093505.48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3630299.19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1093614.14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3629501.68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252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3.4.15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99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107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1093127.97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3629366.25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1093491.97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3629361.34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1093473.06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3629500.12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1093614.14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3629501.68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1093505.48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3630299.19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1093369.13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3630262.95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1093350.22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3630401.73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1093000.81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3630299.63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1093127.97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3629366.25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3.4.16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91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99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1092622.42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3629373.06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1093127.97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3629366.25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1093000.81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3630299.63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1092515.51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3630157.81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1092622.42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3629373.06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3.4.17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83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91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1092116.88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3629379.88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1092622.42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3629373.06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1092515.51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3630157.81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1092030.21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3630016.00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1092116.88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3629379.88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3.4.18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75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83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1091544.91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3629874.19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1091544.91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3629874.19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1091555.28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3629798.09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1091556.82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3629798.54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1091648.00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3629770.34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1091657.52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3629710.46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1091663.38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3629702.46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1091679.62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3629703.58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1091751.90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3629711.32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66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1091757.28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3629709.86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1091761.18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3629707.74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1091765.44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3629701.80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1091773.86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3629663.10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1091778.20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3629663.60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1091780.74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3629651.44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1091776.40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3629650.76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1091781.94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3629624.24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1091795.50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3629625.66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1091782.90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3629598.76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1091775.02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3629600.96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1091767.74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3629595.92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1091763.22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3629594.42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1091690.06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3629581.88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1091682.26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3629577.28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1091679.12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3629567.68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1091690.12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3629445.30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1091675.80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3629436.80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1091603.58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3629443.58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1091611.33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3629386.70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1092116.88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3629379.88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1092030.21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3630016.00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1091544.91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3629874.19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38252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Вырез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1091893.81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3629717.30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1091899.79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3629666.95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1091839.76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3629662.03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1091834.91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3629652.50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1091900.87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3629657.88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1091907.00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3629606.30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1091963.11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3629612.38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1091949.74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3629723.74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1091893.81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3629717.30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380999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3.4.19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67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75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78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67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1091286.78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3629456.70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1091275.62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3629454.54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1091179.62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3629424.78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1091153.02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3629419.44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1091078.25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3629393.89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1091105.78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3629393.52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1091611.33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3629386.70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1091603.58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3629443.58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1091392.36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3629463.40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1091286.78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3629456.70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1091012.43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3629718.59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1091229.56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3629704.00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1091555.28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3629798.09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1091544.91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3629874.19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1091059.61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3629732.38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1091012.43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3629718.59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3.4.20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65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73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1087731.00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3628929.67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1087740.59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3628859.34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1088225.88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3629001.15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1088244.26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3629006.52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1088008.12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3629020.96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1087731.00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3628929.67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1087674.17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3629346.84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1087682.23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3629287.65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1087882.90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3629281.20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1088017.74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3629273.98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1088158.69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3629340.30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1087674.17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3629346.84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38252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3.4.21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73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81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1087168.62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3629353.65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649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68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1087255.29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3628717.53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1087740.59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3628859.34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1087731.00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3628929.67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1087700.32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3628919.56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1087680.20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3628943.82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1087654.46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3629020.02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1087514.74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3629001.56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1087452.02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3629000.20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1087433.30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3629147.16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1087491.22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3629166.06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1087505.12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3629178.96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1087492.80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3629274.80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1087509.20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3629293.22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1087682.23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3629287.65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1087674.17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3629346.84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1087168.62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3629353.65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3.4.22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81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89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1086769.99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3628575.72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1087255.29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3628717.53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1087168.62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3629353.65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1086663.07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3629360.47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1086769.99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3628575.72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3.4.23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89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97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1086284.69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3628433.91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1086769.99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3628575.72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1086663.07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3629360.47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1086157.53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3629367.29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1086284.69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3628433.91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3.4.24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97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105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1085780.02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3628434.28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1085809.18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3628442.03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1085828.45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3628300.59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1085885.77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3628317.34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1086284.69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3628433.91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1086157.53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3629367.29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93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69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1085741.97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3629372.89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1085682.25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3629373.69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1085701.52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3629232.25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1085671.35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3629231.92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1085780.02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3628434.28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3.4.25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105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113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1085293.03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3628304.86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1085780.02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3628434.28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1085671.35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3629231.92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1085167.49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3629226.35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1085293.03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3628304.86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3.4.26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113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1085115.25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3628257.61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1085293.03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3628304.86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1085167.49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3629226.35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1084983.54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3629224.31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1085115.25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3628257.61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3.4.27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131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137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1083832.08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3627916.58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1084070.37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3627979.91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1084273.86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3628034.00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1084254.22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3628106.08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1084235.83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3628178.50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1084218.70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3628251.23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1084202.85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3628324.24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1084188.27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3628397.52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1084174.97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3628471.04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1084162.95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3628544.79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1084152.22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3628618.73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1084142.78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3628692.85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1084134.63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3628767.12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1084127.78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3628841.52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1084122.22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3628916.03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1084117.97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3628990.62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1084115.01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3629065.28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93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72311" y="754380"/>
            <a:ext cx="5608319" cy="6999731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494791" y="7934959"/>
            <a:ext cx="6565900" cy="17722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23570" indent="-154940" algn="just">
              <a:lnSpc>
                <a:spcPts val="1405"/>
              </a:lnSpc>
              <a:spcBef>
                <a:spcPts val="100"/>
              </a:spcBef>
              <a:buAutoNum type="arabicPeriod" startAt="5"/>
              <a:tabLst>
                <a:tab pos="624205" algn="l"/>
              </a:tabLst>
            </a:pPr>
            <a:r>
              <a:rPr sz="1200" spc="-5" dirty="0">
                <a:latin typeface="Times New Roman"/>
                <a:cs typeface="Times New Roman"/>
              </a:rPr>
              <a:t>Описание границ первой подзоны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включает:</a:t>
            </a:r>
            <a:endParaRPr sz="1200">
              <a:latin typeface="Times New Roman"/>
              <a:cs typeface="Times New Roman"/>
            </a:endParaRPr>
          </a:p>
          <a:p>
            <a:pPr marL="12700" marR="5715" lvl="1" indent="457200" algn="just">
              <a:lnSpc>
                <a:spcPts val="1370"/>
              </a:lnSpc>
              <a:spcBef>
                <a:spcPts val="65"/>
              </a:spcBef>
              <a:buAutoNum type="arabicPeriod"/>
              <a:tabLst>
                <a:tab pos="747395" algn="l"/>
              </a:tabLst>
            </a:pPr>
            <a:r>
              <a:rPr sz="1200" spc="-5" dirty="0">
                <a:latin typeface="Times New Roman"/>
                <a:cs typeface="Times New Roman"/>
              </a:rPr>
              <a:t>Первая 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 выделена по внешним границам </a:t>
            </a:r>
            <a:r>
              <a:rPr sz="1200" dirty="0">
                <a:latin typeface="Times New Roman"/>
                <a:cs typeface="Times New Roman"/>
              </a:rPr>
              <a:t>земельных участков, </a:t>
            </a:r>
            <a:r>
              <a:rPr sz="1200" spc="-5" dirty="0">
                <a:latin typeface="Times New Roman"/>
                <a:cs typeface="Times New Roman"/>
              </a:rPr>
              <a:t>предоставленных для </a:t>
            </a:r>
            <a:r>
              <a:rPr sz="1200" dirty="0">
                <a:latin typeface="Times New Roman"/>
                <a:cs typeface="Times New Roman"/>
              </a:rPr>
              <a:t>размещения и  </a:t>
            </a:r>
            <a:r>
              <a:rPr sz="1200" spc="-5" dirty="0">
                <a:latin typeface="Times New Roman"/>
                <a:cs typeface="Times New Roman"/>
              </a:rPr>
              <a:t>эксплуатации </a:t>
            </a:r>
            <a:r>
              <a:rPr sz="1200" dirty="0">
                <a:latin typeface="Times New Roman"/>
                <a:cs typeface="Times New Roman"/>
              </a:rPr>
              <a:t>зданий, </a:t>
            </a:r>
            <a:r>
              <a:rPr sz="1200" spc="-5" dirty="0">
                <a:latin typeface="Times New Roman"/>
                <a:cs typeface="Times New Roman"/>
              </a:rPr>
              <a:t>сооружений </a:t>
            </a:r>
            <a:r>
              <a:rPr sz="1200" dirty="0">
                <a:latin typeface="Times New Roman"/>
                <a:cs typeface="Times New Roman"/>
              </a:rPr>
              <a:t>и оборудования, </a:t>
            </a:r>
            <a:r>
              <a:rPr sz="1200" spc="-5" dirty="0">
                <a:latin typeface="Times New Roman"/>
                <a:cs typeface="Times New Roman"/>
              </a:rPr>
              <a:t>подлежащих </a:t>
            </a:r>
            <a:r>
              <a:rPr sz="1200" dirty="0">
                <a:latin typeface="Times New Roman"/>
                <a:cs typeface="Times New Roman"/>
              </a:rPr>
              <a:t>размещению в указанной </a:t>
            </a:r>
            <a:r>
              <a:rPr sz="1200" spc="-5" dirty="0">
                <a:latin typeface="Times New Roman"/>
                <a:cs typeface="Times New Roman"/>
              </a:rPr>
              <a:t>подзоне,  </a:t>
            </a:r>
            <a:r>
              <a:rPr sz="1200" dirty="0">
                <a:latin typeface="Times New Roman"/>
                <a:cs typeface="Times New Roman"/>
              </a:rPr>
              <a:t>отграничивающим такие земельные участки от земельных участков, </a:t>
            </a:r>
            <a:r>
              <a:rPr sz="1200" spc="-5" dirty="0">
                <a:latin typeface="Times New Roman"/>
                <a:cs typeface="Times New Roman"/>
              </a:rPr>
              <a:t>предназначенных для иных  целей.</a:t>
            </a:r>
            <a:endParaRPr sz="1200">
              <a:latin typeface="Times New Roman"/>
              <a:cs typeface="Times New Roman"/>
            </a:endParaRPr>
          </a:p>
          <a:p>
            <a:pPr marL="798830" lvl="1" indent="-330200" algn="just">
              <a:lnSpc>
                <a:spcPts val="1290"/>
              </a:lnSpc>
              <a:buAutoNum type="arabicPeriod"/>
              <a:tabLst>
                <a:tab pos="799465" algn="l"/>
              </a:tabLst>
            </a:pPr>
            <a:r>
              <a:rPr sz="1200" spc="-5" dirty="0">
                <a:latin typeface="Times New Roman"/>
                <a:cs typeface="Times New Roman"/>
              </a:rPr>
              <a:t>Перечень координат </a:t>
            </a:r>
            <a:r>
              <a:rPr sz="1200" dirty="0">
                <a:latin typeface="Times New Roman"/>
                <a:cs typeface="Times New Roman"/>
              </a:rPr>
              <a:t>характерных точек </a:t>
            </a:r>
            <a:r>
              <a:rPr sz="1200" spc="-5" dirty="0">
                <a:latin typeface="Times New Roman"/>
                <a:cs typeface="Times New Roman"/>
              </a:rPr>
              <a:t>границ первой подзоны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приаэродромной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05"/>
              </a:lnSpc>
            </a:pP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приведен </a:t>
            </a:r>
            <a:r>
              <a:rPr sz="1200" dirty="0">
                <a:latin typeface="Times New Roman"/>
                <a:cs typeface="Times New Roman"/>
              </a:rPr>
              <a:t>в таблице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2.1.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5"/>
              </a:spcBef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Таблица</a:t>
            </a:r>
            <a:r>
              <a:rPr sz="1200" b="1" spc="5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2.1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7</a:t>
            </a:fld>
            <a:r>
              <a:rPr dirty="0"/>
              <a:t>/174</a:t>
            </a: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70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1084113.36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3629139.98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1084113.00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3629214.69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1083902.45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3629212.36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1083655.91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3629209.64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1083832.08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3627916.58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3.4.28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137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145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1083345.09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3627787.16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1083587.12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3627851.48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1083832.08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3627916.58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1083655.91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3629209.64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1083402.46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3629206.84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1083152.05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3629204.07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1083345.09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3627787.16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3.4.29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145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153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1083100.97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3629203.50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1083101.28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3629254.75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1083102.08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3629305.99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1083103.37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3629357.22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1083105.17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3629408.44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1082907.02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3629411.11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1082618.69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3629415.00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1082887.60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3627441.23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1083164.38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3627522.11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1083354.59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3627577.69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1083339.16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3627626.56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1083324.21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3627675.58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1083309.73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3627724.74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1083295.73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3627774.04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1083345.09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3627787.16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1083152.05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3629204.07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1083100.97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3629203.50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380999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3.4.30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153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161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1082402.30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3627299.42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1082684.67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3627381.94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1082887.60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3627441.23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93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71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1082618.69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3629415.00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1082407.30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3629417.85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1082113.14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3629421.82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1082402.30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3627299.42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3.4.31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161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169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1081884.13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3627398.88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1081917.00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3627157.61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1082402.30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3627299.42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1082113.14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3629421.82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1081607.60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3629428.63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1081640.47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3629187.36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1081884.13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3627398.88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3.4.32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169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177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1081397.59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3627269.58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1081884.13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3627398.88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1081640.47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3629187.36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1081137.07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3629181.80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1081397.59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3627269.58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3.4.33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177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185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1080906.45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3627167.28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1081124.43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3627196.98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1081397.59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3627269.58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1081137.07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3629181.80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1080854.44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3629178.67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1080636.46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3629148.97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1080906.45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3627167.28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38252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3.4.34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185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193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1080411.02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3627099.78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1080906.45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3627167.28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1080636.46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3629148.97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1080141.04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3629081.48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1080411.02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3627099.78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3.4.35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193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201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1079915.60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3627032.29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649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72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204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1080411.02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3627099.78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1080141.04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3629081.48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1079645.61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3629013.98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1079915.60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3627032.29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3.4.36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201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209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1079420.18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3626964.79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1079915.60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3627032.29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1079645.61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3629013.98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1079150.19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3628946.48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1079420.18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3626964.79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3.4.37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209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217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1078985.20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3626905.53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1079420.18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3626964.79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1079150.19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3628946.48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1078715.21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3628887.22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1078985.20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3626905.53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3.4.38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217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303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1073475.10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3626154.82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1073613.82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3626173.72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1073343.83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3628155.41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1073205.11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3628136.52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1073475.10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3626154.82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3.4.39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99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1093000.81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3630299.63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1093350.22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3630401.73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1092994.00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3630349.56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1093000.81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3630299.63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38252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3.4.40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91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1092508.22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3630211.32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1092515.51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3630157.81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1093000.81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3630299.63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1092994.00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3630349.56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1092499.25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3630277.11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1092508.22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3630211.32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38683"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73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2523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3.4.41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107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1092012.79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3630143.82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1092508.22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3630211.32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1092499.25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3630277.11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1092004.51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3630204.66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1092012.79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3630143.82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3.4.42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108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1091021.95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3630008.83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1091517.37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3630076.33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1092012.79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3630143.82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1092004.51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3630204.66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1091015.01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3630059.76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1091021.95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3630008.83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3.4.43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108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1089136.24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3629808.42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1088907.63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3629777.55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1088346.77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3629701.79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1088318.69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3629698.01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1088134.17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3629674.34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1088142.05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3629616.47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1091021.95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3630008.83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1091015.01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3630059.76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1090876.48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3630039.47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1089240.07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3629822.44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1089136.24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3629808.42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38252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3.4.44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107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</a:t>
                      </a:r>
                      <a:r>
                        <a:rPr sz="1200" b="1" spc="-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117м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1087151.21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3629481.47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1087646.63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3629548.97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1088142.05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3629616.47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1088134.17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3629674.34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1087141.96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3629549.31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1087151.21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3629481.47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3.4.45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106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</a:t>
                      </a:r>
                      <a:r>
                        <a:rPr sz="1200" b="1" spc="-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117м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1086655.78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3629413.98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344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74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1087151.21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3629481.47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1087141.96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3629549.31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1086645.86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3629486.79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1086655.78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3629413.98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3.4.46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89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1086157.53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3629367.29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1086663.07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3629360.47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1086655.78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3629413.98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1086645.86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3629486.79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1086149.76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3629424.28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1086157.53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3629367.29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3.4.47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97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1086157.53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3629367.29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1086149.76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3629424.28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1085741.97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3629372.89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1086157.53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3629367.29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3.4.48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83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107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1092026.29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3630044.74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1092030.21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3630016.00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1092515.51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3630157.81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1092508.22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3630211.32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1092012.79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3630143.82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1092026.29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3630044.74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3.4.49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93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108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1091530.87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3629977.24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1092026.29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3630044.74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1092012.79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3630143.82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1091517.37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3630076.33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1091530.87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3629977.24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3.4.50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94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108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1091035.45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3629909.74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1091530.87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3629977.24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1091517.37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3630076.33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1091021.95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3630008.83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80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75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2005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1091035.45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3629909.74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3.4.51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94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108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1088142.05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3629616.47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1088155.55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3629517.38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1091035.45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3629909.74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1091021.95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3630008.83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1088142.05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3629616.47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3.4.52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93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107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1087660.13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3629449.89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1088155.55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3629517.38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1088142.05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3629616.47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1087646.63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3629548.97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1087660.13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3629449.89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3.4.53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92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107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1087164.71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3629382.39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1087660.13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3629449.89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1087646.63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3629548.97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1087151.21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3629481.47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1087164.71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3629382.39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3.4.54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81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106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1086663.07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3629360.47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1087168.62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3629353.65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1087164.71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3629382.39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1087151.21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3629481.47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1086655.78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3629413.98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1086663.07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3629360.47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3.4.55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75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93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1091544.37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3629878.16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1091544.91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3629874.19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1092030.21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3630016.00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1092026.29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3630044.74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1091530.87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3629977.24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1091544.37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3629878.16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382523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3.4.56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80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94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76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814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1091048.95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3629810.66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1091544.37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3629878.16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1091530.87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3629977.24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1091035.45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3629909.74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1091048.95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3629810.66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252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3.4.57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80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94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1088155.55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3629517.38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1088169.05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3629418.30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1088283.76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3629433.93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1088279.12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3629464.88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1088282.08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3629467.84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1088359.30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3629479.92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1088365.59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3629445.07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1089538.70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3629604.90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1089605.46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3629617.26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1089679.10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3629626.96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1089683.10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3629625.94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1089683.31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3629624.60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1091048.95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3629810.66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1091035.45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3629909.74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1088155.55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3629517.38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3.4.58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79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93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1087673.63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3629350.80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1088169.05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3629418.30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1088155.55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3629517.38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1087660.13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3629449.89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1087673.63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3629350.80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3.4.59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73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92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1087168.62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3629353.65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1087674.17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3629346.84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1087673.63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3629350.80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1087660.13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3629449.89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1087164.71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3629382.39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1087168.62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3629353.65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3.4.60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67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80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77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1091059.61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3629732.38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1091544.91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3629874.19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1091544.37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3629878.16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1091048.95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3629810.66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1091059.61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3629732.38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3.4.61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65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80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1089683.31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3629624.60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1089683.82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3629621.36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1089681.30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3629621.00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1089682.10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3629615.96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1089682.68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3629612.44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1089684.64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3629600.22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1089687.04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3629600.58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1089698.64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3629525.77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1090375.91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3629618.04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1090374.86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3629659.02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1090380.22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3629670.84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1090451.50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3629681.08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1090621.58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3629701.96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1090756.98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3629719.06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1090750.60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3629763.70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1090820.82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3629765.00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1090827.86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3629731.00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1091012.43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3629718.59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1091059.61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3629732.38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1091048.95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3629810.66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1089683.31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3629624.60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1088365.59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3629445.07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1088372.04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3629409.32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1088383.70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3629406.00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1088517.98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3629422.58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1088524.96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3629419.52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1088652.70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3629440.96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93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78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821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1088833.94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3629465.20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1088847.36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3629461.44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1088854.34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3629455.24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1088861.73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3629411.75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1089543.73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3629504.66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1089542.84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3629514.46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1089546.78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3629519.24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1089542.76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3629573.80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1089537.00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3629576.24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1089536.78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3629578.86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1089538.30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3629579.08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1089534.12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3629598.74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1089534.70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3629604.16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1089538.70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3629604.90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1088365.59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3629445.07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1088169.05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3629418.30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1088178.41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3629349.58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1088212.92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3629365.82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1088290.16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3629391.30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1088283.76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3629433.93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1088169.05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3629418.30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3.4.62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65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79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1087673.63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3629350.80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1087674.17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3629346.84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1088158.69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3629340.30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1088178.41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3629349.58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1088169.05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3629418.30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1087673.63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3629350.80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3.4.63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67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80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1091105.78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3629393.52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1091116.44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3629315.24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1091611.87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3629382.73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1091611.33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3629386.70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1091105.78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3629393.52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38683"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79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2523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3.4.64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65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80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1091033.04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3629378.44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1090980.98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3629351.84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1090988.78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3629297.84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1091116.44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3629315.24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1091105.78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3629393.52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1091078.25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3629393.89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1091033.04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3629378.44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8252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1089768.00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3629135.00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1089732.20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3629128.68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1089681.76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3629119.77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1089768.76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3629131.63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1089768.00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3629135.00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1088440.16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3629051.54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1088438.96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3629002.88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1088426.78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3629000.88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1088403.12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3629001.78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1088402.68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3628996.94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1088377.26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3628997.16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1088249.82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3629006.18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1088244.26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3629006.52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1088225.88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3629001.15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1088236.55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3628922.87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1089652.60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3629115.80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1089660.50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3629156.58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1089658.82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3629174.26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1089650.62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3629216.45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1088440.16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3629051.54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3.4.65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65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79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1087740.59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3628859.34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1087741.13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3628855.38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344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8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8891">
                <a:tc rowSpan="2">
                  <a:txBody>
                    <a:bodyPr/>
                    <a:lstStyle/>
                    <a:p>
                      <a:pPr marL="68580" marR="60960" indent="-1905" algn="ctr">
                        <a:lnSpc>
                          <a:spcPts val="1370"/>
                        </a:lnSpc>
                        <a:spcBef>
                          <a:spcPts val="259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Обозначение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характерных</a:t>
                      </a:r>
                      <a:r>
                        <a:rPr sz="1200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точек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границ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МСК-86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461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05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3019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1088440,16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3629051,54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1088441,10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3629089,70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1088448,56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3629097,06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1088458,26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3629101,44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1088459,00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3629105,24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1088465,40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3629108,62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1088477,80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3629110,26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1088477,98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3629110,34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407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1088714,04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3629141,78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1088840,90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3629158,54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1089009,62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3629181,02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1089592,08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3629264,16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1089641,18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3629265,04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1089641,46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3629263,64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1089650,62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3629216,45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1089650,62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3629216,45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1090904,71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3629387,31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1090907,02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3629369,83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1090995,06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3629399,62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1091103,58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3629414,41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1091100,72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3629435,38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1091582,50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3629598,41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1091731,08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3629618,99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1091722,30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3629682,38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1091573,69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3629661,80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1091066,35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3629687,69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1091063,09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3629711,60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1091015,08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3629705,12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1091014,19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3629711,49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1090903,40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3629696,00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1090863,67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3629698,03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1090864,66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3629690,59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1090551,42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3629646,81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026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1090549,33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3629641,67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80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1088236.55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3628922.87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1088225.88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3629001.15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1087740.59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3628859.34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252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3.4.66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75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93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1091625.37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3629283.65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1092120.79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3629351.15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1092116.88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3629379.88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1091611.33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3629386.70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1091611.87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3629382.73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1091625.37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3629283.65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3.4.67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80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94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1091625.37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3629283.65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1091611.87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3629382.73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1091116.44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3629315.24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1091129.94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3629216.15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1091625.37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3629283.65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3.4.68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80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94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1090988.78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3629297.84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1091003.08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3629198.87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1091129.94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3629216.15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1091116.44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3629315.24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1090988.78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3629297.84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1090278.30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3629153.72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1090286.80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3629101.28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1090295.11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3629102.41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1090290.54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3629132.02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1090287.18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3629155.00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1090278.30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3629153.72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38252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1090150.80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3629084.62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1090145.98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3629083.78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3774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81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776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1090146.24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3629082.13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1090153.48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3629083.12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1090152.60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3629088.54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1090150.80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3629084.62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1090010.24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3629114.84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1090000.60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3629113.04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1090002.76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3629095.00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1090003.42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3629089.72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1090006.95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3629063.15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1090016.53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3629064.46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1090013.14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3629090.80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1090010.24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3629114.84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1089839.52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3629063.50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1089836.52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3629063.06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1089833.84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3629062.66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1089836.98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3629043.12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1089838.07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3629040.14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1089847.52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3629041.43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1089845.52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3629051.44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1089843.16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3629063.96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1089839.52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3629063.50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1088236.55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3628922.87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1088250.05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3628823.79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1089797.47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3629034.61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1089788.68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3629043.76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1089768.76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3629131.63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1089681.76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3629119.77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1089652.36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3629114.58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1089652.60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3629115.80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1088236.55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3628922.87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3.4.69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79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93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1087754.63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3628756.29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82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1088250.05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3628823.79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1088236.55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3628922.87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1087741.13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3628855.38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1087754.63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3628756.29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3.4.70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73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92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1087255.29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3628717.53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1087259.20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3628688.80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1087754.63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3628756.29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1087741.13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3628855.38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1087740.59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3628859.34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1087255.29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3628717.53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3.4.71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83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107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1092134.29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3629252.06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1092629.71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3629319.56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1092622.42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3629373.06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1092116.88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3629379.88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1092120.79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3629351.15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1092134.29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3629252.06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3.4.72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93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108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1091638.87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3629184.56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1092134.29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3629252.06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1092120.79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3629351.15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1091625.37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3629283.65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1091638.87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3629184.56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3.4.73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94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108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1091143.44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3629117.07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1091638.87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3629184.56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1091625.37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3629283.65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1091129.94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3629216.15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1091143.44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3629117.07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3.4.74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94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108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1089838.07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3629040.14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079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83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1089852.68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3629000.26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1089846.86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3628994.86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1089894.88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3628953.80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1089894.90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3628953.78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1089913.96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3628949.56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1089983.62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3628959.05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1090062.12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3628971.08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1090090.54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3628973.62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1091143.44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3629117.07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1091129.94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3629216.15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1091003.08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3629198.87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1091009.80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3629152.32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1091016.32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3629106.86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1090753.48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3629068.60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1090740.22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3629066.96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1090730.34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3629065.62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1090329.74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3629014.02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1090323.90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3629016.78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1090307.86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3629035.14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1090304.32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3629042.82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1090295.11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3629102.41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1090286.80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3629101.28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1090289.40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3629085.20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1090290.06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3629079.82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1090298.88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3629009.44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1090168.20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3628992.42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1090153.48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3629083.12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1090146.24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3629082.13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1090146.82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3629078.40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1090149.74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3629058.92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1090153.82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3629054.40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1090163.72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3628991.84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1090144.32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3628989.14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1090135.90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3628988.12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1090027.74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3628973.42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1090018.54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3629048.84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1090016.53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3629064.46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84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776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1090006.95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3629063.15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1090010.24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3629038.44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1090016.00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3629001.18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1090020.32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3628972.40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1089914.88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3628958.06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1089897.12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3628963.68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1089869.54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3628988.80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1089847.98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3629039.10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1089847.52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3629041.43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1089838.07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3629040.14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1088250.05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3628823.79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1088263.55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3628724.71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1089883.20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3628945.37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1089797.47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3629034.61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1088250.05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3628823.79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3.4.75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93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107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1087768.12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3628657.21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1088263.55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3628724.71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1088250.05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3628823.79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1087754.63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3628756.29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1087768.12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3628657.21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3.4.76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92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107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1087272.70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3628589.71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1087768.12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3628657.21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1087754.63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3628756.29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1087259.20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3628688.80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1087272.70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3628589.71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3.4.77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81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106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3628522,21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1087272,70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3628589,71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1087259,20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3628688,80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1087255,29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3628717,53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1086769,99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3628575,72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1086777,28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3628522,21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85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92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2523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3.4.78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99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1093134.77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3629316.31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1093491.97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3629361.34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1093127.97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3629366.25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1093134.77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3629316.31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3.4.79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91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1092638.68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3629253.77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1093134.77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3629316.31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1093127.97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3629366.25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1092622.42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3629373.06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1092629.71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3629319.56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1092638.68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3629253.77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80999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3.4.80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107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1092142,58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3629191,22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1092638,68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3629253,77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1092629,71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3629319,56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1092134,29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3629252,06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1092142,58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3629191,22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3.4.81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107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1091150,38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3629066,14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1092142,58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3629191,22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1092134,29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3629252,06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1091638,87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3629184,56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1091143,44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3629117,07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1091150,38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3629066,14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3.4.82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108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1090090,54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3628973,62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1090164,94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3628980,26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1090369,84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3629011,14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1090374,10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3628981,28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1090377,50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1090937,83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3629038,15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3774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86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0709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1090933,50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3629069,00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1090961,94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3629072,46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1090965,94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3629042,15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1091150,38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3629066,14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1091143,44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3629117,07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1090090,54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3628973,62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1090318,56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3628984,94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1090322,36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1090361,38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3628962,56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1090357,56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3628990,30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1090318,56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3628984,94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1090169,60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3628960,00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1090172,39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3628929,40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1090199,56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3628933,13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1090249,11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3628940,18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1090248,00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3628969,00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1090169,60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3628960,00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1088263,55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3628724,71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1088271,43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3628666,83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1088409,96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3628687,13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1090149,17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3628926,21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1090147,08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3628952,40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1089925,16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3628923,68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1089906,22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3628921,40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1089883,20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3628945,37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1088263,55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3628724,71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3628949,56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1089917,11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3628948,86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1089983,62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3628959,05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3628949,56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40208"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87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204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2523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1089913,42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3628923,02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1089923,44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3628925,96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1089922,28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3628929,94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1089920,36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3628929,38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1089914,18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3628927,58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1089912,26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3628927,02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1089913,42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3628923,02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8252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3.4.83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107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1087281,94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3628521,87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1088271,43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3628666,83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1088263,55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3628724,71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1087768,12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3628657,21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1087272,70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3628589,71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1087281,94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3628521,87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3.4.84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106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1086787,20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3628449,40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1087281,94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3628521,87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1087272,70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3628589,71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1086777,28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3628522,21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1086787,20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3628449,40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3.4.85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89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1086292,45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3628376,92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1086787,2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763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3628449,4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1086777,28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3628522,21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1086769,99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3628575,72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1086284,69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3628433,91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1086292,45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3628376,92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38252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3.4.86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97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117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1085885,77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3628317,34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1086292,45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3628376,92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1086284,69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3628433,91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1085885,77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3628317,34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380999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3.5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от 65 м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80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88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592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2523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1091907,00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3629606,30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1091963,11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3629612,38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1091949,74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3629723,74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1091893.81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3629717,30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1091899,79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3629666,95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1091839,76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3629662,03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1091834,91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3629652,50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1091900,87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3629657,88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1091907,00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3629606,30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1088861,73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3629411,75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1088854,34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3629455,24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1088847,36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3629461,44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1088833,94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3629465,20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1088652,70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3629440,96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1088524,96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3629419,52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1088517,98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3629422,58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1088383,70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3629406,00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1088372,04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3629409,32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1088365,59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3629445,07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1088359,30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3629479,92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1088282,08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3629467,84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1088279,12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3629464,88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1088283,76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3629433,93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1088290,16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3629391,30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1088212,92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3629365,82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1088178,41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3629349,58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1088158,69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3629340,30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1088017,74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3629273,98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1087882,90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3629281,20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1087682,23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3629287,65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1087509.20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3629293,22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1087492,80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3629274,80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1087505,12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3629178,96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1087491,22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3629166,06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89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1087433,30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3629147,16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1087452,02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3629000,20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1087514,74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3629001,56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1087654,46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3629020,02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1087680,20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3628943,82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1087700,32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3628919,56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1087731,00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3628929,67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1088008,12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3629020,96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1088244,26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3629006,52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1088249,82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1088377,26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3628997,16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1088402,60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3628996,94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1088402,68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3628996,96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1088403,12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3629001,78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1088426,78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3629000,88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1088438,96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3629002,88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1088440,16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3629051,54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1089650,62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3629216,45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1089650,62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3629216,45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1089658,82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3629174,26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1089660,50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3629156,58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1089652,60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3629115,80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1089652,36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3629114,58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1089681,76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3629119,77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1089732,20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3629128,68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1089768,00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3629135,00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1089768,76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3629131,63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1089788,68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3629043,76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1089797,47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3629034,61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1089883,20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3628945,37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1089906,22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3628921,40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1089925,16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3628923,68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1090147,08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3628952,40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1090149,17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3628926,21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1090162,18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3628763,16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1090162,22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3628762,72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1090162,68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3628760,46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9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1090375,91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3629618,04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1090376,90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3629579,06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1090370,70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3629571,42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1090339,64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3629566,90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1090152,48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3629542,00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1090068,78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3629532,12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1089858,22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3629501,84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1089715,16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3629481,44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1089709,36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3629482,70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1089704,24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3629489,62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1089698,64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3629525,77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1089543,73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3629504,66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1089547,54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3629462,64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1089540,82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3629458,48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1089462,44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3629447,76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1089340,02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3629427,68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1089331,36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3629430,14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1089267,40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3629421,22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1088960,56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3629379,90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1088873,12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3629367,56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1088868,80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3629370,12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1088861,73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3629411,75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1088692,51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3629388,69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1088688,57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3629393,73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1088381,35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3629350,75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1088379,39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3629365,90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1088301,51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3629339,58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1088225,67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3629328,97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1088226,19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3629325,16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1088182,55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3629319,21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1088185,14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3629300,25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1087690,46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3629133,05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1087541,81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3629112,51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1087550,60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3629049,12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1087699,22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3629069,65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1088220,20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3629042,87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773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1088223,05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3629021,96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90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1090278,42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3628777,14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1090268,22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3628835,84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1090266,80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3628837,12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1090262,00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3628875,00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1090178,22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3628865,44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1090172,39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3628929,40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1090169,60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3628960,00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1090248,00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3628969,00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1090249,11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3628940,18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1090249,42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3628932,24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1090326,44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3628941,84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1090338,56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3628846,26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1090341,06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3628829,22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1090414,06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3628851,12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1090404,36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3628924,20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1090353,42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3628918,46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1090349,82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3628943,26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1090379,18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1090377,50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1090374,10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3628981,28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1090369,84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3629011,14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1090164,94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3628980,26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1090090,54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3628973,62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1090062,12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3628971,08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1089983,62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3628959,05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1089917,11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3628948,86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3628949,56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1089894,90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3628953,78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56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1089894,88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3628953,80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1089846,86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3628994,86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1089852,68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3629000,26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1089838,07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3629040,14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1089836,98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3629043,12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1089833,84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3629062,66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1089836,52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3629063,06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1089839,52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3629063,50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754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1089843,16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91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1089845,52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3629051,44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1089847,52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3629041,43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1089847,98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3629039,10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1089869,54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3628988,80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1089897,12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3628963,68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1089914,88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3628958,06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1090020,32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3628972,40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1090016,00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3629001,18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1090010,24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3629038,44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1090006,95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3629063,15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1090003,42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3629089,72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1090002,76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3629095,00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1090000,60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3629113,04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1090010,24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3629114,84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1090013,14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3629090,80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1090016,53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3629064,46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1090018,54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3629048,84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1090027,74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3628973,42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1090135,90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3628988,12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1090144,32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3628989,14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1090163,72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3628991,84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1090153,82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3629054,40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1090149,74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3629058,92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1090146,82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3629078,40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1090146,24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3629082,13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1090145,98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3629083,78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1090150,80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3629084,62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1090152,60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3629088,54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1090153,48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3629083,12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1090168,20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3628992,42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1090298,88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3629009,44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1090290,06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3629079,82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1090289,40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3629085,20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1090286,80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3629101,28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1090278,30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3629153,72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1090287,18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3629155,00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1090290,54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3629132,02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92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1090295,11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3629102,41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1090304,32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3629042,82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1090307,86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3629035,14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1090323,90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3629016,78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1090329,74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3629014,02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1090730,34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3629065,62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1090740,22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3629066,96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1090753,48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3629068,60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1091016,32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3629106,86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1091009,80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3629152,32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1091003,08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3629198,87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1090988,78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3629297,84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1090980,98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3629351,84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1091033,04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3629378,44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1091078,25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3629393,89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1091153,02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3629419,44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1091179,62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3629424,78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1091275,62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3629454,54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1091286,78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3629456,70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1091392,36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3629463,40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1091603,58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3629443,58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1091675,80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3629436,80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1091690,12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3629445,30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1091679,12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3629567,68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1091682,26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3629577,28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1091690,06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3629581,88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1091763,22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3629594,42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1091767,74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3629595,92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1091775,02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3629600,96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1091782,90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3629598,76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1091795,50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3629625,66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1091781,94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3629624,24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1091776,40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3629650,76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1091780,74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3629651,44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1091778,20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3629663,60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1091773,86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3629663,10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1091765,44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3629701,80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93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1091761,18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3629707,74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1091757,28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3629709,86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1091751,90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3629711,32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1091679,62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3629703,58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1091663,38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3629702,46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1091657,52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3629710,46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1091648,00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3629770,34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1091556,82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3629798,54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1091555,28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3629798,09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1091229,56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3629704,00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1091012,43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3629718,59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1090827,86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3629731,00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1090820,82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3629765,00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1090750,60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3629763,70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1090756,98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3629719,06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1090621,58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3629701,96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1090451,50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3629681,08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1090380,22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3629670,84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1090374,86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3629659,02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1090375,91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3629618,04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1089698,64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3629525,77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1089687,04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3629600,58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1089684,64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3629600,22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1089682,68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3629612,44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1089682,10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3629615,96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1089681,30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3629621,00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1089683,82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3629621,36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1089683,31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3629624,60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1089683,10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3629625,94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1089679,10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3629626,96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1089605,46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3629617,26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1089538,70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3629604,90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1089534,70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3629604,16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1089534,12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3629598,74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1089538,30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3629579,08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1089536,78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3629578,86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1089537,00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3629576,24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94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91821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1089542,76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3629573,80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1089546,78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3629519,24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1089542,84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3629514,46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1089543,73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3629504,66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1088861,73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3629411,75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Вырез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1090322,36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1090361,38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3628962,56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1090357,56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3628990,30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1090318,56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3628984,94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1090322,36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3628957,20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Вырез</a:t>
                      </a:r>
                      <a:r>
                        <a:rPr sz="1200" b="1" spc="-10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1089922,28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3628929,94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1089920,36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3628929,38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1089914,18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3628927,58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1089912,26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3628927,02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1089913,42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3628923,02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1089923,44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3628925,96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1089922,28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3628929,94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1091038,04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3628495,14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1090965,94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3629042,15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1090961,94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3629072,46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1090933,50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3629069,00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1090937,83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3629038,15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1091013,64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3628498,18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1091001,36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3628500,42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1091006,36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3628442,52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1091032,00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3628442,00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1091032,00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3628475,40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1091048,60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3628475,40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1091048,38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3628482,80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1091048,38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3628482,80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1091048,00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3628495,00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1091038,04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3628495,14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38683"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95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77012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2523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1090042,44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3628701,14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1090097,51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3628711.29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1090090,34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3628751,10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1090089,98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3628753,10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1090034,48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3628745,70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1090034,84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3628743,70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6788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1090042,44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3628701,14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8252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Сектор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3.6 </a:t>
                      </a: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Набс. до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217 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1105482,60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3633947,63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1105671,68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3632559,81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1105810,40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3632578,71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1106080,39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3630597,02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1105941,67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3630578,12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1106130,74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3629190,30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1121236,05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3628994,75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1119985,05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3638176,99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1105482,60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3633947,63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810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b="1" spc="-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Контур</a:t>
                      </a:r>
                      <a:r>
                        <a:rPr sz="1200" b="1" spc="15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6282D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9144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1058050,08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3629738,87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1059301,08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3620556,63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1073802,91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3624785,81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1073613,82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3626173,72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1073475,10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3626154,82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1073205,11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3628136,52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1073343,83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3628155,41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R="71691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1073154,74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3629543,32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1058050,08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3629738,87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494791" y="8658859"/>
            <a:ext cx="6563995" cy="80137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indent="457200">
              <a:lnSpc>
                <a:spcPts val="1370"/>
              </a:lnSpc>
              <a:spcBef>
                <a:spcPts val="200"/>
              </a:spcBef>
              <a:tabLst>
                <a:tab pos="840105" algn="l"/>
                <a:tab pos="1823085" algn="l"/>
                <a:tab pos="2808605" algn="l"/>
                <a:tab pos="3402965" algn="l"/>
                <a:tab pos="4121150" algn="l"/>
                <a:tab pos="4759325" algn="l"/>
                <a:tab pos="5460365" algn="l"/>
              </a:tabLst>
            </a:pPr>
            <a:r>
              <a:rPr sz="1200" dirty="0">
                <a:latin typeface="Times New Roman"/>
                <a:cs typeface="Times New Roman"/>
              </a:rPr>
              <a:t>7.7.	</a:t>
            </a:r>
            <a:r>
              <a:rPr sz="1200" spc="-5" dirty="0">
                <a:latin typeface="Times New Roman"/>
                <a:cs typeface="Times New Roman"/>
              </a:rPr>
              <a:t>Графическо</a:t>
            </a:r>
            <a:r>
              <a:rPr sz="1200" dirty="0">
                <a:latin typeface="Times New Roman"/>
                <a:cs typeface="Times New Roman"/>
              </a:rPr>
              <a:t>е	</a:t>
            </a:r>
            <a:r>
              <a:rPr sz="1200" spc="-5" dirty="0">
                <a:latin typeface="Times New Roman"/>
                <a:cs typeface="Times New Roman"/>
              </a:rPr>
              <a:t>изображени</a:t>
            </a:r>
            <a:r>
              <a:rPr sz="1200" dirty="0">
                <a:latin typeface="Times New Roman"/>
                <a:cs typeface="Times New Roman"/>
              </a:rPr>
              <a:t>е	</a:t>
            </a:r>
            <a:r>
              <a:rPr sz="1200" spc="-5" dirty="0">
                <a:latin typeface="Times New Roman"/>
                <a:cs typeface="Times New Roman"/>
              </a:rPr>
              <a:t>грани</a:t>
            </a:r>
            <a:r>
              <a:rPr sz="1200" dirty="0">
                <a:latin typeface="Times New Roman"/>
                <a:cs typeface="Times New Roman"/>
              </a:rPr>
              <a:t>ц	</a:t>
            </a:r>
            <a:r>
              <a:rPr sz="1200" spc="-5" dirty="0">
                <a:latin typeface="Times New Roman"/>
                <a:cs typeface="Times New Roman"/>
              </a:rPr>
              <a:t>секторо</a:t>
            </a:r>
            <a:r>
              <a:rPr sz="1200" dirty="0">
                <a:latin typeface="Times New Roman"/>
                <a:cs typeface="Times New Roman"/>
              </a:rPr>
              <a:t>в	третьей	</a:t>
            </a:r>
            <a:r>
              <a:rPr sz="1200" spc="-5" dirty="0">
                <a:latin typeface="Times New Roman"/>
                <a:cs typeface="Times New Roman"/>
              </a:rPr>
              <a:t>подзон</a:t>
            </a:r>
            <a:r>
              <a:rPr sz="1200" dirty="0">
                <a:latin typeface="Times New Roman"/>
                <a:cs typeface="Times New Roman"/>
              </a:rPr>
              <a:t>ы	</a:t>
            </a:r>
            <a:r>
              <a:rPr sz="1200" spc="-5" dirty="0">
                <a:latin typeface="Times New Roman"/>
                <a:cs typeface="Times New Roman"/>
              </a:rPr>
              <a:t>приаэродромной 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приведено на схеме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4.1.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55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Схема</a:t>
            </a:r>
            <a:r>
              <a:rPr sz="1200" b="1" spc="-10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4.1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368551" y="754380"/>
            <a:ext cx="4818888" cy="3494531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494791" y="4429759"/>
            <a:ext cx="6570980" cy="31623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22300" indent="-153035" algn="just">
              <a:lnSpc>
                <a:spcPts val="1405"/>
              </a:lnSpc>
              <a:spcBef>
                <a:spcPts val="100"/>
              </a:spcBef>
              <a:buAutoNum type="arabicPeriod" startAt="8"/>
              <a:tabLst>
                <a:tab pos="622300" algn="l"/>
              </a:tabLst>
            </a:pPr>
            <a:r>
              <a:rPr sz="1200" spc="-5" dirty="0">
                <a:latin typeface="Times New Roman"/>
                <a:cs typeface="Times New Roman"/>
              </a:rPr>
              <a:t>Описание границ четвертой подзоны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включает:</a:t>
            </a:r>
            <a:endParaRPr sz="1200">
              <a:latin typeface="Times New Roman"/>
              <a:cs typeface="Times New Roman"/>
            </a:endParaRPr>
          </a:p>
          <a:p>
            <a:pPr marL="12700" marR="7620" lvl="1" indent="457200" algn="just">
              <a:lnSpc>
                <a:spcPts val="1370"/>
              </a:lnSpc>
              <a:spcBef>
                <a:spcPts val="65"/>
              </a:spcBef>
              <a:buAutoNum type="arabicPeriod"/>
              <a:tabLst>
                <a:tab pos="810260" algn="l"/>
              </a:tabLst>
            </a:pPr>
            <a:r>
              <a:rPr sz="1200" spc="-5" dirty="0">
                <a:latin typeface="Times New Roman"/>
                <a:cs typeface="Times New Roman"/>
              </a:rPr>
              <a:t>Четвертая 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 Когалым выделяется по границам </a:t>
            </a:r>
            <a:r>
              <a:rPr sz="1200" dirty="0">
                <a:latin typeface="Times New Roman"/>
                <a:cs typeface="Times New Roman"/>
              </a:rPr>
              <a:t>зон </a:t>
            </a:r>
            <a:r>
              <a:rPr sz="1200" spc="-5" dirty="0">
                <a:latin typeface="Times New Roman"/>
                <a:cs typeface="Times New Roman"/>
              </a:rPr>
              <a:t>действия средств </a:t>
            </a:r>
            <a:r>
              <a:rPr sz="1200" dirty="0">
                <a:latin typeface="Times New Roman"/>
                <a:cs typeface="Times New Roman"/>
              </a:rPr>
              <a:t>радиотехнического обеспечения </a:t>
            </a:r>
            <a:r>
              <a:rPr sz="1200" spc="-5" dirty="0">
                <a:latin typeface="Times New Roman"/>
                <a:cs typeface="Times New Roman"/>
              </a:rPr>
              <a:t>полетов  воздушных </a:t>
            </a:r>
            <a:r>
              <a:rPr sz="1200" spc="-15" dirty="0">
                <a:latin typeface="Times New Roman"/>
                <a:cs typeface="Times New Roman"/>
              </a:rPr>
              <a:t>судов </a:t>
            </a:r>
            <a:r>
              <a:rPr sz="1200" dirty="0">
                <a:latin typeface="Times New Roman"/>
                <a:cs typeface="Times New Roman"/>
              </a:rPr>
              <a:t>и </a:t>
            </a:r>
            <a:r>
              <a:rPr sz="1200" spc="-5" dirty="0">
                <a:latin typeface="Times New Roman"/>
                <a:cs typeface="Times New Roman"/>
              </a:rPr>
              <a:t>авиационной электросвязи (далее </a:t>
            </a:r>
            <a:r>
              <a:rPr sz="1200" dirty="0">
                <a:latin typeface="Times New Roman"/>
                <a:cs typeface="Times New Roman"/>
              </a:rPr>
              <a:t>- </a:t>
            </a:r>
            <a:r>
              <a:rPr sz="1200" spc="-5" dirty="0">
                <a:latin typeface="Times New Roman"/>
                <a:cs typeface="Times New Roman"/>
              </a:rPr>
              <a:t>РТОП </a:t>
            </a:r>
            <a:r>
              <a:rPr sz="1200" dirty="0">
                <a:latin typeface="Times New Roman"/>
                <a:cs typeface="Times New Roman"/>
              </a:rPr>
              <a:t>и </a:t>
            </a:r>
            <a:r>
              <a:rPr sz="1200" spc="-5" dirty="0">
                <a:latin typeface="Times New Roman"/>
                <a:cs typeface="Times New Roman"/>
              </a:rPr>
              <a:t>АС), </a:t>
            </a:r>
            <a:r>
              <a:rPr sz="1200" dirty="0">
                <a:latin typeface="Times New Roman"/>
                <a:cs typeface="Times New Roman"/>
              </a:rPr>
              <a:t>обозначенным в  </a:t>
            </a:r>
            <a:r>
              <a:rPr sz="1200" spc="-5" dirty="0">
                <a:latin typeface="Times New Roman"/>
                <a:cs typeface="Times New Roman"/>
              </a:rPr>
              <a:t>аэронавигационном паспорте аэродрома гражданской авиации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Когалым.</a:t>
            </a:r>
            <a:endParaRPr sz="1200">
              <a:latin typeface="Times New Roman"/>
              <a:cs typeface="Times New Roman"/>
            </a:endParaRPr>
          </a:p>
          <a:p>
            <a:pPr marL="469265" algn="just">
              <a:lnSpc>
                <a:spcPts val="1290"/>
              </a:lnSpc>
            </a:pPr>
            <a:r>
              <a:rPr sz="1200" spc="-5" dirty="0">
                <a:latin typeface="Times New Roman"/>
                <a:cs typeface="Times New Roman"/>
              </a:rPr>
              <a:t>Граница четвертой подзоны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авиации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7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Когалым </a:t>
            </a:r>
            <a:r>
              <a:rPr sz="1200" dirty="0">
                <a:latin typeface="Times New Roman"/>
                <a:cs typeface="Times New Roman"/>
              </a:rPr>
              <a:t>определена </a:t>
            </a:r>
            <a:r>
              <a:rPr sz="1200" spc="-15" dirty="0">
                <a:latin typeface="Times New Roman"/>
                <a:cs typeface="Times New Roman"/>
              </a:rPr>
              <a:t>путем </a:t>
            </a:r>
            <a:r>
              <a:rPr sz="1200" spc="-5" dirty="0">
                <a:latin typeface="Times New Roman"/>
                <a:cs typeface="Times New Roman"/>
              </a:rPr>
              <a:t>совмещения границ </a:t>
            </a:r>
            <a:r>
              <a:rPr sz="1200" dirty="0">
                <a:latin typeface="Times New Roman"/>
                <a:cs typeface="Times New Roman"/>
              </a:rPr>
              <a:t>зон ограничения размещения объектов, </a:t>
            </a:r>
            <a:r>
              <a:rPr sz="1200" spc="-5" dirty="0">
                <a:latin typeface="Times New Roman"/>
                <a:cs typeface="Times New Roman"/>
              </a:rPr>
              <a:t>создающих  помехи </a:t>
            </a:r>
            <a:r>
              <a:rPr sz="1200" dirty="0">
                <a:latin typeface="Times New Roman"/>
                <a:cs typeface="Times New Roman"/>
              </a:rPr>
              <a:t>в работе </a:t>
            </a:r>
            <a:r>
              <a:rPr sz="1200" spc="-5" dirty="0">
                <a:latin typeface="Times New Roman"/>
                <a:cs typeface="Times New Roman"/>
              </a:rPr>
              <a:t>наземных </a:t>
            </a:r>
            <a:r>
              <a:rPr sz="1200" dirty="0">
                <a:latin typeface="Times New Roman"/>
                <a:cs typeface="Times New Roman"/>
              </a:rPr>
              <a:t>объектов </a:t>
            </a:r>
            <a:r>
              <a:rPr sz="1200" spc="-5" dirty="0">
                <a:latin typeface="Times New Roman"/>
                <a:cs typeface="Times New Roman"/>
              </a:rPr>
              <a:t>средств </a:t>
            </a:r>
            <a:r>
              <a:rPr sz="1200" dirty="0">
                <a:latin typeface="Times New Roman"/>
                <a:cs typeface="Times New Roman"/>
              </a:rPr>
              <a:t>и </a:t>
            </a:r>
            <a:r>
              <a:rPr sz="1200" spc="-5" dirty="0">
                <a:latin typeface="Times New Roman"/>
                <a:cs typeface="Times New Roman"/>
              </a:rPr>
              <a:t>систем </a:t>
            </a:r>
            <a:r>
              <a:rPr sz="1200" dirty="0">
                <a:latin typeface="Times New Roman"/>
                <a:cs typeface="Times New Roman"/>
              </a:rPr>
              <a:t>обслуживания </a:t>
            </a:r>
            <a:r>
              <a:rPr sz="1200" spc="-5" dirty="0">
                <a:latin typeface="Times New Roman"/>
                <a:cs typeface="Times New Roman"/>
              </a:rPr>
              <a:t>воздушного движения,  навигации, посадки </a:t>
            </a:r>
            <a:r>
              <a:rPr sz="1200" dirty="0">
                <a:latin typeface="Times New Roman"/>
                <a:cs typeface="Times New Roman"/>
              </a:rPr>
              <a:t>и </a:t>
            </a:r>
            <a:r>
              <a:rPr sz="1200" spc="-5" dirty="0">
                <a:latin typeface="Times New Roman"/>
                <a:cs typeface="Times New Roman"/>
              </a:rPr>
              <a:t>связи, предназначенных для </a:t>
            </a:r>
            <a:r>
              <a:rPr sz="1200" dirty="0">
                <a:latin typeface="Times New Roman"/>
                <a:cs typeface="Times New Roman"/>
              </a:rPr>
              <a:t>организации </a:t>
            </a:r>
            <a:r>
              <a:rPr sz="1200" spc="-5" dirty="0">
                <a:latin typeface="Times New Roman"/>
                <a:cs typeface="Times New Roman"/>
              </a:rPr>
              <a:t>воздушного движения. Контур  подзоны выделен по максимально </a:t>
            </a:r>
            <a:r>
              <a:rPr sz="1200" dirty="0">
                <a:latin typeface="Times New Roman"/>
                <a:cs typeface="Times New Roman"/>
              </a:rPr>
              <a:t>удаленным от </a:t>
            </a:r>
            <a:r>
              <a:rPr sz="1200" spc="-5" dirty="0">
                <a:latin typeface="Times New Roman"/>
                <a:cs typeface="Times New Roman"/>
              </a:rPr>
              <a:t>средств РТОП </a:t>
            </a:r>
            <a:r>
              <a:rPr sz="1200" dirty="0">
                <a:latin typeface="Times New Roman"/>
                <a:cs typeface="Times New Roman"/>
              </a:rPr>
              <a:t>и </a:t>
            </a:r>
            <a:r>
              <a:rPr sz="1200" spc="-5" dirty="0">
                <a:latin typeface="Times New Roman"/>
                <a:cs typeface="Times New Roman"/>
              </a:rPr>
              <a:t>АС границам </a:t>
            </a:r>
            <a:r>
              <a:rPr sz="1200" dirty="0">
                <a:latin typeface="Times New Roman"/>
                <a:cs typeface="Times New Roman"/>
              </a:rPr>
              <a:t>зон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ограничений.</a:t>
            </a:r>
            <a:endParaRPr sz="1200">
              <a:latin typeface="Times New Roman"/>
              <a:cs typeface="Times New Roman"/>
            </a:endParaRPr>
          </a:p>
          <a:p>
            <a:pPr marL="469265" algn="just">
              <a:lnSpc>
                <a:spcPts val="1290"/>
              </a:lnSpc>
            </a:pPr>
            <a:r>
              <a:rPr sz="1200" spc="-10" dirty="0">
                <a:latin typeface="Times New Roman"/>
                <a:cs typeface="Times New Roman"/>
              </a:rPr>
              <a:t>В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составе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четвертой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подзоны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определены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высотные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ограничения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для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окружающей</a:t>
            </a: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7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застройки. </a:t>
            </a:r>
            <a:r>
              <a:rPr sz="1200" spc="-1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границах выделенных </a:t>
            </a:r>
            <a:r>
              <a:rPr sz="1200" dirty="0">
                <a:latin typeface="Times New Roman"/>
                <a:cs typeface="Times New Roman"/>
              </a:rPr>
              <a:t>участков </a:t>
            </a:r>
            <a:r>
              <a:rPr sz="1200" spc="-5" dirty="0">
                <a:latin typeface="Times New Roman"/>
                <a:cs typeface="Times New Roman"/>
              </a:rPr>
              <a:t>наклонных поверхностей </a:t>
            </a:r>
            <a:r>
              <a:rPr sz="1200" dirty="0">
                <a:latin typeface="Times New Roman"/>
                <a:cs typeface="Times New Roman"/>
              </a:rPr>
              <a:t>ограничения застройки  указаны </a:t>
            </a:r>
            <a:r>
              <a:rPr sz="1200" spc="-5" dirty="0">
                <a:latin typeface="Times New Roman"/>
                <a:cs typeface="Times New Roman"/>
              </a:rPr>
              <a:t>высоты </a:t>
            </a:r>
            <a:r>
              <a:rPr sz="1200" dirty="0">
                <a:latin typeface="Times New Roman"/>
                <a:cs typeface="Times New Roman"/>
              </a:rPr>
              <a:t>от </a:t>
            </a:r>
            <a:r>
              <a:rPr sz="1200" spc="-5" dirty="0">
                <a:latin typeface="Times New Roman"/>
                <a:cs typeface="Times New Roman"/>
              </a:rPr>
              <a:t>минимальной </a:t>
            </a:r>
            <a:r>
              <a:rPr sz="1200" dirty="0">
                <a:latin typeface="Times New Roman"/>
                <a:cs typeface="Times New Roman"/>
              </a:rPr>
              <a:t>к </a:t>
            </a:r>
            <a:r>
              <a:rPr sz="1200" spc="-5" dirty="0">
                <a:latin typeface="Times New Roman"/>
                <a:cs typeface="Times New Roman"/>
              </a:rPr>
              <a:t>максимальной </a:t>
            </a:r>
            <a:r>
              <a:rPr sz="1200" dirty="0">
                <a:latin typeface="Times New Roman"/>
                <a:cs typeface="Times New Roman"/>
              </a:rPr>
              <a:t>отметке </a:t>
            </a:r>
            <a:r>
              <a:rPr sz="1200" spc="-5" dirty="0">
                <a:latin typeface="Times New Roman"/>
                <a:cs typeface="Times New Roman"/>
              </a:rPr>
              <a:t>по их границам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направлении </a:t>
            </a:r>
            <a:r>
              <a:rPr sz="1200" dirty="0">
                <a:latin typeface="Times New Roman"/>
                <a:cs typeface="Times New Roman"/>
              </a:rPr>
              <a:t>от </a:t>
            </a:r>
            <a:r>
              <a:rPr sz="1200" spc="-5" dirty="0">
                <a:latin typeface="Times New Roman"/>
                <a:cs typeface="Times New Roman"/>
              </a:rPr>
              <a:t>места  </a:t>
            </a:r>
            <a:r>
              <a:rPr sz="1200" dirty="0">
                <a:latin typeface="Times New Roman"/>
                <a:cs typeface="Times New Roman"/>
              </a:rPr>
              <a:t>установки </a:t>
            </a:r>
            <a:r>
              <a:rPr sz="1200" spc="-5" dirty="0">
                <a:latin typeface="Times New Roman"/>
                <a:cs typeface="Times New Roman"/>
              </a:rPr>
              <a:t>средств РТОП </a:t>
            </a:r>
            <a:r>
              <a:rPr sz="1200" dirty="0">
                <a:latin typeface="Times New Roman"/>
                <a:cs typeface="Times New Roman"/>
              </a:rPr>
              <a:t>и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АС.</a:t>
            </a:r>
            <a:endParaRPr sz="1200">
              <a:latin typeface="Times New Roman"/>
              <a:cs typeface="Times New Roman"/>
            </a:endParaRPr>
          </a:p>
          <a:p>
            <a:pPr marL="838200" lvl="1" indent="-369570" algn="just">
              <a:lnSpc>
                <a:spcPts val="1295"/>
              </a:lnSpc>
              <a:buAutoNum type="arabicPeriod" startAt="2"/>
              <a:tabLst>
                <a:tab pos="838835" algn="l"/>
              </a:tabLst>
            </a:pPr>
            <a:r>
              <a:rPr sz="1200" spc="-5" dirty="0">
                <a:latin typeface="Times New Roman"/>
                <a:cs typeface="Times New Roman"/>
              </a:rPr>
              <a:t>Перечень координат </a:t>
            </a:r>
            <a:r>
              <a:rPr sz="1200" dirty="0">
                <a:latin typeface="Times New Roman"/>
                <a:cs typeface="Times New Roman"/>
              </a:rPr>
              <a:t>характерных точек </a:t>
            </a:r>
            <a:r>
              <a:rPr sz="1200" spc="-5" dirty="0">
                <a:latin typeface="Times New Roman"/>
                <a:cs typeface="Times New Roman"/>
              </a:rPr>
              <a:t>внешних границ четвертой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подзоны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05"/>
              </a:lnSpc>
            </a:pPr>
            <a:r>
              <a:rPr sz="1200" spc="-5" dirty="0">
                <a:latin typeface="Times New Roman"/>
                <a:cs typeface="Times New Roman"/>
              </a:rPr>
              <a:t>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приведен </a:t>
            </a:r>
            <a:r>
              <a:rPr sz="1200" dirty="0">
                <a:latin typeface="Times New Roman"/>
                <a:cs typeface="Times New Roman"/>
              </a:rPr>
              <a:t>в таблице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5.1.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R="9525" algn="r">
              <a:lnSpc>
                <a:spcPct val="100000"/>
              </a:lnSpc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Таблица</a:t>
            </a:r>
            <a:r>
              <a:rPr sz="1200" b="1" spc="5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5.1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96</a:t>
            </a:fld>
            <a:r>
              <a:rPr dirty="0"/>
              <a:t>/174</a:t>
            </a: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506730" y="7792973"/>
          <a:ext cx="6403340" cy="21793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85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568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580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6887">
                <a:tc rowSpan="2">
                  <a:txBody>
                    <a:bodyPr/>
                    <a:lstStyle/>
                    <a:p>
                      <a:pPr marL="124460" marR="119380" indent="-1905" algn="ctr">
                        <a:lnSpc>
                          <a:spcPts val="1370"/>
                        </a:lnSpc>
                        <a:spcBef>
                          <a:spcPts val="26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Обозначение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характерных</a:t>
                      </a:r>
                      <a:r>
                        <a:rPr sz="1200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точек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границ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МСК-86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051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302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3613428,70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1092170,96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3613474,94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1093340,59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3613613,38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1094495,75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3613843,15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1095629,33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3614162,85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1096734,32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3614570,51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990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97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85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568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580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1097803,93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3615063,60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1098831,55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3615639,10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1099810,85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3616293,45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1100735,79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3617022,61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1101600,67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3617822,10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1102400,16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3618686,98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1103129,33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3619611,92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1103783,67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3620591,22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1104359,17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3621618,84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1104852,26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3622688,45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1105259,92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3623793,45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1105579,62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3624927,02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1105809,40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3626082,19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1105947,83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3627251,82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1105947,83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3629605,59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1105809,40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3630775,22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1105579,62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3631930,38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1105259,92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3633063,96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1104852,26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3634168,95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1104359,17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3635238,56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1103783,67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3636266,18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1103129,33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3637245,48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1102400,16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3638170,42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1101600,67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3639035,30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1100735,79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3639834,79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1099810,85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3640563,96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1098831,55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3641218,30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1097803,93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3641793,80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1096734,32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3642286,89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1095629,33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3642694,55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1094495,75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3643014,25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1093340,59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3643244,03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1092170,96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3643382,46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3643428,70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1089817,19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3643382,46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1088647,56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3643244,03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98</a:t>
            </a:fld>
            <a:r>
              <a:rPr dirty="0"/>
              <a:t>/174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348" y="779526"/>
          <a:ext cx="6403340" cy="9135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85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568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580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1087492,39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3643014,25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1086358,82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3642694,55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1085253,82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3642286,89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1084184,21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3641793,80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1083156,59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3641218,30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1082177,29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3640563,96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1081252,35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3639834,79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1080387,47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3639035,30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1079587,98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3638170,42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1078858,82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3637245,48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1078204,47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3636266,18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1077628,97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3635238,56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1077135,88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3634168,95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1076728,22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3633063,96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1076408,52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3631930,38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1076178,75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3630775,22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1076040,31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3629605,59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1075994,07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3628428,70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1076040,31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3627251,82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1076178,75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3626082,19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1076408,52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3624927,02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1076728,22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3623793,45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1077135,88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3622688,45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1077628,97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3621618,84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1078204,47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3620591,22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1078858,82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3619611,92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1079587,98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3618686,98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1080387,47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3617822,10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1081252,35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3617022,61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1082177,29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3616293,45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1083156,59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3615639,10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1084184,21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3615063,60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1085253,82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3614570,51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1086358,82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3614162,85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1087492,39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3613843,15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1088647,56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3613613,38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1089817,19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3613474,94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6795" y="403351"/>
            <a:ext cx="5585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Приказ </a:t>
            </a:r>
            <a:r>
              <a:rPr sz="1000" spc="-5" dirty="0">
                <a:latin typeface="Times New Roman"/>
                <a:cs typeface="Times New Roman"/>
              </a:rPr>
              <a:t>Федерального </a:t>
            </a:r>
            <a:r>
              <a:rPr sz="1000" spc="-10" dirty="0">
                <a:latin typeface="Times New Roman"/>
                <a:cs typeface="Times New Roman"/>
              </a:rPr>
              <a:t>агентства воздушного </a:t>
            </a:r>
            <a:r>
              <a:rPr sz="1000" spc="-5" dirty="0">
                <a:latin typeface="Times New Roman"/>
                <a:cs typeface="Times New Roman"/>
              </a:rPr>
              <a:t>транспорта от 19 </a:t>
            </a:r>
            <a:r>
              <a:rPr sz="1000" spc="-10" dirty="0">
                <a:latin typeface="Times New Roman"/>
                <a:cs typeface="Times New Roman"/>
              </a:rPr>
              <a:t>июня </a:t>
            </a:r>
            <a:r>
              <a:rPr sz="1000" spc="-5" dirty="0">
                <a:latin typeface="Times New Roman"/>
                <a:cs typeface="Times New Roman"/>
              </a:rPr>
              <a:t>2023 г. N 411-П </a:t>
            </a:r>
            <a:r>
              <a:rPr sz="1000" spc="-10" dirty="0">
                <a:latin typeface="Times New Roman"/>
                <a:cs typeface="Times New Roman"/>
              </a:rPr>
              <a:t>"Об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установлении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06730" y="779526"/>
          <a:ext cx="6403340" cy="2470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85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568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580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53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1090994,07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3613428,70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494791" y="1206500"/>
            <a:ext cx="6565900" cy="38227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indent="457200">
              <a:lnSpc>
                <a:spcPts val="1370"/>
              </a:lnSpc>
              <a:spcBef>
                <a:spcPts val="200"/>
              </a:spcBef>
            </a:pPr>
            <a:r>
              <a:rPr sz="1200" dirty="0">
                <a:latin typeface="Times New Roman"/>
                <a:cs typeface="Times New Roman"/>
              </a:rPr>
              <a:t>8.3. </a:t>
            </a:r>
            <a:r>
              <a:rPr sz="1200" spc="-5" dirty="0">
                <a:latin typeface="Times New Roman"/>
                <a:cs typeface="Times New Roman"/>
              </a:rPr>
              <a:t>Кадастровые кварталы, </a:t>
            </a:r>
            <a:r>
              <a:rPr sz="1200" dirty="0">
                <a:latin typeface="Times New Roman"/>
                <a:cs typeface="Times New Roman"/>
              </a:rPr>
              <a:t>в </a:t>
            </a:r>
            <a:r>
              <a:rPr sz="1200" spc="-5" dirty="0">
                <a:latin typeface="Times New Roman"/>
                <a:cs typeface="Times New Roman"/>
              </a:rPr>
              <a:t>границах </a:t>
            </a:r>
            <a:r>
              <a:rPr sz="1200" dirty="0">
                <a:latin typeface="Times New Roman"/>
                <a:cs typeface="Times New Roman"/>
              </a:rPr>
              <a:t>территорий </a:t>
            </a:r>
            <a:r>
              <a:rPr sz="1200" spc="-5" dirty="0">
                <a:latin typeface="Times New Roman"/>
                <a:cs typeface="Times New Roman"/>
              </a:rPr>
              <a:t>которых полностью или частично  </a:t>
            </a:r>
            <a:r>
              <a:rPr sz="1200" dirty="0">
                <a:latin typeface="Times New Roman"/>
                <a:cs typeface="Times New Roman"/>
              </a:rPr>
              <a:t>расположена </a:t>
            </a:r>
            <a:r>
              <a:rPr sz="1200" spc="-5" dirty="0">
                <a:latin typeface="Times New Roman"/>
                <a:cs typeface="Times New Roman"/>
              </a:rPr>
              <a:t>четвертая 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авиации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94791" y="1727707"/>
            <a:ext cx="545020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127760" algn="l"/>
                <a:tab pos="2243455" algn="l"/>
                <a:tab pos="3359150" algn="l"/>
                <a:tab pos="4476115" algn="l"/>
              </a:tabLst>
            </a:pPr>
            <a:r>
              <a:rPr sz="1200" dirty="0">
                <a:latin typeface="Times New Roman"/>
                <a:cs typeface="Times New Roman"/>
              </a:rPr>
              <a:t>86:17:0010608,	86:17:0010609,	86:17:0010610,	86:17:0010611,	86:17:0010613,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94791" y="1553971"/>
            <a:ext cx="6565900" cy="3822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ts val="1405"/>
              </a:lnSpc>
              <a:spcBef>
                <a:spcPts val="100"/>
              </a:spcBef>
              <a:tabLst>
                <a:tab pos="845185" algn="l"/>
                <a:tab pos="2028189" algn="l"/>
                <a:tab pos="3210560" algn="l"/>
                <a:tab pos="4394835" algn="l"/>
                <a:tab pos="5579110" algn="l"/>
              </a:tabLst>
            </a:pPr>
            <a:r>
              <a:rPr sz="1200" spc="-5" dirty="0">
                <a:latin typeface="Times New Roman"/>
                <a:cs typeface="Times New Roman"/>
              </a:rPr>
              <a:t>Когалым</a:t>
            </a:r>
            <a:r>
              <a:rPr sz="1200" dirty="0">
                <a:latin typeface="Times New Roman"/>
                <a:cs typeface="Times New Roman"/>
              </a:rPr>
              <a:t>:	86:00:0000000,	86:03:0000000,	86:03:0020302,	86:03:0090203,	86:17:0000000,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ts val="1405"/>
              </a:lnSpc>
            </a:pPr>
            <a:r>
              <a:rPr sz="1200" dirty="0">
                <a:latin typeface="Times New Roman"/>
                <a:cs typeface="Times New Roman"/>
              </a:rPr>
              <a:t>86:17:0010614,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94791" y="1901443"/>
            <a:ext cx="6565900" cy="149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ts val="1405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86:17:0011001, 86:17:0011201,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86:17:0011401.</a:t>
            </a:r>
            <a:endParaRPr sz="1200">
              <a:latin typeface="Times New Roman"/>
              <a:cs typeface="Times New Roman"/>
            </a:endParaRPr>
          </a:p>
          <a:p>
            <a:pPr marL="12700" marR="5080" lvl="1" indent="457200" algn="just">
              <a:lnSpc>
                <a:spcPts val="1370"/>
              </a:lnSpc>
              <a:spcBef>
                <a:spcPts val="65"/>
              </a:spcBef>
              <a:buAutoNum type="arabicPeriod" startAt="4"/>
              <a:tabLst>
                <a:tab pos="744220" algn="l"/>
              </a:tabLst>
            </a:pPr>
            <a:r>
              <a:rPr sz="1200" spc="-5" dirty="0">
                <a:latin typeface="Times New Roman"/>
                <a:cs typeface="Times New Roman"/>
              </a:rPr>
              <a:t>Муниципальные </a:t>
            </a:r>
            <a:r>
              <a:rPr sz="1200" dirty="0">
                <a:latin typeface="Times New Roman"/>
                <a:cs typeface="Times New Roman"/>
              </a:rPr>
              <a:t>образования, в </a:t>
            </a:r>
            <a:r>
              <a:rPr sz="1200" spc="-5" dirty="0">
                <a:latin typeface="Times New Roman"/>
                <a:cs typeface="Times New Roman"/>
              </a:rPr>
              <a:t>границах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которых полностью или частично  </a:t>
            </a:r>
            <a:r>
              <a:rPr sz="1200" dirty="0">
                <a:latin typeface="Times New Roman"/>
                <a:cs typeface="Times New Roman"/>
              </a:rPr>
              <a:t>расположена </a:t>
            </a:r>
            <a:r>
              <a:rPr sz="1200" spc="-5" dirty="0">
                <a:latin typeface="Times New Roman"/>
                <a:cs typeface="Times New Roman"/>
              </a:rPr>
              <a:t>четвертая подзона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 Когалым: городской </a:t>
            </a:r>
            <a:r>
              <a:rPr sz="1200" dirty="0">
                <a:latin typeface="Times New Roman"/>
                <a:cs typeface="Times New Roman"/>
              </a:rPr>
              <a:t>округ </a:t>
            </a:r>
            <a:r>
              <a:rPr sz="1200" spc="-5" dirty="0">
                <a:latin typeface="Times New Roman"/>
                <a:cs typeface="Times New Roman"/>
              </a:rPr>
              <a:t>город Когалым, Сургутский муниципальный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район.</a:t>
            </a:r>
            <a:endParaRPr sz="1200">
              <a:latin typeface="Times New Roman"/>
              <a:cs typeface="Times New Roman"/>
            </a:endParaRPr>
          </a:p>
          <a:p>
            <a:pPr marL="817244" lvl="1" indent="-348615" algn="just">
              <a:lnSpc>
                <a:spcPts val="1295"/>
              </a:lnSpc>
              <a:buAutoNum type="arabicPeriod" startAt="4"/>
              <a:tabLst>
                <a:tab pos="817880" algn="l"/>
              </a:tabLst>
            </a:pPr>
            <a:r>
              <a:rPr sz="1200" spc="-5" dirty="0">
                <a:latin typeface="Times New Roman"/>
                <a:cs typeface="Times New Roman"/>
              </a:rPr>
              <a:t>Графическое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изображение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внешних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границ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четвертой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подзоны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приаэродромной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05"/>
              </a:lnSpc>
            </a:pPr>
            <a:r>
              <a:rPr sz="1200" dirty="0">
                <a:latin typeface="Times New Roman"/>
                <a:cs typeface="Times New Roman"/>
              </a:rPr>
              <a:t>территории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приведено на схеме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Схема</a:t>
            </a:r>
            <a:r>
              <a:rPr sz="1200" b="1" spc="-10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5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72767" y="3596640"/>
            <a:ext cx="4408932" cy="5314187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494791" y="9091676"/>
            <a:ext cx="6565900" cy="729615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12700" marR="9525" indent="457200">
              <a:lnSpc>
                <a:spcPts val="1370"/>
              </a:lnSpc>
              <a:spcBef>
                <a:spcPts val="204"/>
              </a:spcBef>
            </a:pPr>
            <a:r>
              <a:rPr sz="1200" dirty="0">
                <a:latin typeface="Times New Roman"/>
                <a:cs typeface="Times New Roman"/>
              </a:rPr>
              <a:t>8.6. </a:t>
            </a:r>
            <a:r>
              <a:rPr sz="1200" spc="-5" dirty="0">
                <a:latin typeface="Times New Roman"/>
                <a:cs typeface="Times New Roman"/>
              </a:rPr>
              <a:t>Перечень координат границ секторов четвертой подзоны приаэродромной </a:t>
            </a:r>
            <a:r>
              <a:rPr sz="1200" dirty="0">
                <a:latin typeface="Times New Roman"/>
                <a:cs typeface="Times New Roman"/>
              </a:rPr>
              <a:t>территории  </a:t>
            </a:r>
            <a:r>
              <a:rPr sz="1200" spc="-5" dirty="0">
                <a:latin typeface="Times New Roman"/>
                <a:cs typeface="Times New Roman"/>
              </a:rPr>
              <a:t>аэродрома гражданской авиации Когалым приведен </a:t>
            </a:r>
            <a:r>
              <a:rPr sz="1200" dirty="0">
                <a:latin typeface="Times New Roman"/>
                <a:cs typeface="Times New Roman"/>
              </a:rPr>
              <a:t>в таблице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5.2.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200" b="1" spc="-5" dirty="0">
                <a:solidFill>
                  <a:srgbClr val="26282D"/>
                </a:solidFill>
                <a:latin typeface="Times New Roman"/>
                <a:cs typeface="Times New Roman"/>
              </a:rPr>
              <a:t>Таблица</a:t>
            </a:r>
            <a:r>
              <a:rPr sz="1200" b="1" spc="5" dirty="0">
                <a:solidFill>
                  <a:srgbClr val="26282D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6282D"/>
                </a:solidFill>
                <a:latin typeface="Times New Roman"/>
                <a:cs typeface="Times New Roman"/>
              </a:rPr>
              <a:t>5.2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12.12.2023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pc="-10" dirty="0"/>
              <a:t>Система</a:t>
            </a:r>
            <a:r>
              <a:rPr spc="-30" dirty="0"/>
              <a:t> </a:t>
            </a:r>
            <a:r>
              <a:rPr spc="-10" dirty="0"/>
              <a:t>ГАРАНТ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190"/>
              </a:lnSpc>
            </a:pPr>
            <a:fld id="{81D60167-4931-47E6-BA6A-407CBD079E47}" type="slidenum">
              <a:rPr dirty="0"/>
              <a:t>99</a:t>
            </a:fld>
            <a:r>
              <a:rPr dirty="0"/>
              <a:t>/174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</TotalTime>
  <Words>25410</Words>
  <Application>Microsoft Office PowerPoint</Application>
  <PresentationFormat>Произвольный</PresentationFormat>
  <Paragraphs>17312</Paragraphs>
  <Slides>174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3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174</vt:i4>
      </vt:variant>
    </vt:vector>
  </HeadingPairs>
  <TitlesOfParts>
    <vt:vector size="178" baseType="lpstr">
      <vt:lpstr>Calibri</vt:lpstr>
      <vt:lpstr>Courier New</vt:lpstr>
      <vt:lpstr>Times New Roman</vt:lpstr>
      <vt:lpstr>Office Theme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НПП "Гарант-Сервис"</dc:creator>
  <cp:lastModifiedBy>dir-3</cp:lastModifiedBy>
  <cp:revision>1</cp:revision>
  <dcterms:created xsi:type="dcterms:W3CDTF">2025-03-17T05:23:06Z</dcterms:created>
  <dcterms:modified xsi:type="dcterms:W3CDTF">2025-03-17T05:25:13Z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2023-12-12T00:00:00Z</vt:filetime>
  </property>
  <property fmtid="{D5CDD505-2E9C-101B-9397-08002B2CF9AE}" pid="3" name="Creator">
    <vt:lpwstr>Документ экспортирован из системы ГАРАНТ</vt:lpwstr>
  </property>
  <property fmtid="{D5CDD505-2E9C-101B-9397-08002B2CF9AE}" pid="4" name="LastSaved">
    <vt:filetime>2025-03-17T00:00:00Z</vt:filetime>
  </property>
</Properties>
</file>